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73" r:id="rId2"/>
    <p:sldId id="262" r:id="rId3"/>
    <p:sldId id="277" r:id="rId4"/>
    <p:sldId id="284" r:id="rId5"/>
    <p:sldId id="280" r:id="rId6"/>
    <p:sldId id="285" r:id="rId7"/>
    <p:sldId id="287" r:id="rId8"/>
    <p:sldId id="288" r:id="rId9"/>
    <p:sldId id="289" r:id="rId10"/>
    <p:sldId id="290" r:id="rId11"/>
    <p:sldId id="291" r:id="rId12"/>
    <p:sldId id="292" r:id="rId13"/>
    <p:sldId id="294" r:id="rId14"/>
    <p:sldId id="296" r:id="rId15"/>
    <p:sldId id="297" r:id="rId16"/>
    <p:sldId id="298" r:id="rId17"/>
    <p:sldId id="299" r:id="rId18"/>
    <p:sldId id="272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5240"/>
    <a:srgbClr val="821C1C"/>
    <a:srgbClr val="6AE8DC"/>
    <a:srgbClr val="885124"/>
    <a:srgbClr val="988466"/>
    <a:srgbClr val="776851"/>
    <a:srgbClr val="6CE6CF"/>
    <a:srgbClr val="82EA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500" autoAdjust="0"/>
    <p:restoredTop sz="94628" autoAdjust="0"/>
  </p:normalViewPr>
  <p:slideViewPr>
    <p:cSldViewPr snapToGrid="0">
      <p:cViewPr varScale="1">
        <p:scale>
          <a:sx n="69" d="100"/>
          <a:sy n="69" d="100"/>
        </p:scale>
        <p:origin x="66" y="8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5D91A8-A772-4C3E-82E6-9080B684BEC9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B149B2-0A12-40A2-84AF-682A80368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3005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외식 프랜차이즈 본사 및 배달 전문점 현황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B149B2-0A12-40A2-84AF-682A8036889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1532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B149B2-0A12-40A2-84AF-682A8036889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93194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B149B2-0A12-40A2-84AF-682A80368891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0444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B149B2-0A12-40A2-84AF-682A80368891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8050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7DE03-9B4F-45CC-A30D-80E48E9F611D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867C1-9FE7-411F-B5C7-D34590A356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931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7DE03-9B4F-45CC-A30D-80E48E9F611D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867C1-9FE7-411F-B5C7-D34590A356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5606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7DE03-9B4F-45CC-A30D-80E48E9F611D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867C1-9FE7-411F-B5C7-D34590A356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584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7DE03-9B4F-45CC-A30D-80E48E9F611D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867C1-9FE7-411F-B5C7-D34590A356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7934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7DE03-9B4F-45CC-A30D-80E48E9F611D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867C1-9FE7-411F-B5C7-D34590A356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0732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7DE03-9B4F-45CC-A30D-80E48E9F611D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867C1-9FE7-411F-B5C7-D34590A356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023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7DE03-9B4F-45CC-A30D-80E48E9F611D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867C1-9FE7-411F-B5C7-D34590A356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0751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7DE03-9B4F-45CC-A30D-80E48E9F611D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867C1-9FE7-411F-B5C7-D34590A356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5860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7DE03-9B4F-45CC-A30D-80E48E9F611D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867C1-9FE7-411F-B5C7-D34590A356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3559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7DE03-9B4F-45CC-A30D-80E48E9F611D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867C1-9FE7-411F-B5C7-D34590A356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9805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7DE03-9B4F-45CC-A30D-80E48E9F611D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867C1-9FE7-411F-B5C7-D34590A356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883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67DE03-9B4F-45CC-A30D-80E48E9F611D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0867C1-9FE7-411F-B5C7-D34590A356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9302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https://thumbor.forbes.com/thumbor/fit-in/1200x0/filters%3Aformat%28jpg%29/https%3A%2F%2Fspecials-images.forbesimg.com%2Fimageserve%2F5fe16bf53ba69575bb1cd088%2F0x0.jpg%3FcropX1%3D0%26cropX2%3D8995%26cropY1%3D0%26cropY2%3D60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63880"/>
            <a:ext cx="12191999" cy="812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/>
          <p:cNvSpPr/>
          <p:nvPr/>
        </p:nvSpPr>
        <p:spPr>
          <a:xfrm>
            <a:off x="476250" y="1015999"/>
            <a:ext cx="11334750" cy="379730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885825" y="1828227"/>
            <a:ext cx="10515600" cy="202402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400" b="1" dirty="0" smtClean="0">
                <a:solidFill>
                  <a:srgbClr val="5E5240"/>
                </a:solidFill>
              </a:rPr>
              <a:t>음식</a:t>
            </a:r>
            <a:r>
              <a:rPr lang="en-US" altLang="ko-KR" sz="5400" b="1" dirty="0" smtClean="0">
                <a:solidFill>
                  <a:srgbClr val="5E5240"/>
                </a:solidFill>
              </a:rPr>
              <a:t> </a:t>
            </a:r>
            <a:r>
              <a:rPr lang="ko-KR" altLang="en-US" sz="5400" b="1" dirty="0" smtClean="0">
                <a:solidFill>
                  <a:srgbClr val="5E5240"/>
                </a:solidFill>
              </a:rPr>
              <a:t>배달 전문점 </a:t>
            </a:r>
            <a:r>
              <a:rPr lang="ko-KR" altLang="en-US" dirty="0" smtClean="0">
                <a:solidFill>
                  <a:srgbClr val="5E5240"/>
                </a:solidFill>
              </a:rPr>
              <a:t>창업자를 위한</a:t>
            </a:r>
            <a:r>
              <a:rPr lang="en-US" altLang="ko-KR" dirty="0" smtClean="0">
                <a:solidFill>
                  <a:srgbClr val="5E5240"/>
                </a:solidFill>
              </a:rPr>
              <a:t> </a:t>
            </a:r>
            <a:endParaRPr lang="en-US" altLang="ko-KR" sz="6000" dirty="0" smtClean="0">
              <a:solidFill>
                <a:srgbClr val="5E5240"/>
              </a:solidFill>
            </a:endParaRPr>
          </a:p>
          <a:p>
            <a:r>
              <a:rPr lang="ko-KR" altLang="en-US" sz="5400" b="1" dirty="0" smtClean="0">
                <a:solidFill>
                  <a:srgbClr val="5E5240"/>
                </a:solidFill>
              </a:rPr>
              <a:t>빅데이터 분석</a:t>
            </a:r>
            <a:endParaRPr lang="ko-KR" altLang="en-US" sz="5400" b="1" dirty="0">
              <a:solidFill>
                <a:srgbClr val="5E5240"/>
              </a:solidFill>
            </a:endParaRPr>
          </a:p>
        </p:txBody>
      </p:sp>
      <p:pic>
        <p:nvPicPr>
          <p:cNvPr id="1026" name="Picture 2" descr="쿠팡이츠 - 맛있는 음식을 빠르고 편하게 - Google Play 앱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9523" y="5078294"/>
            <a:ext cx="732520" cy="732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대한민국 1등 배달앱, 배달의민족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8594" b="100000" l="22535" r="100000">
                        <a14:backgroundMark x1="76056" y1="23750" x2="76056" y2="23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221" t="43879" r="-1"/>
          <a:stretch/>
        </p:blipFill>
        <p:spPr bwMode="auto">
          <a:xfrm>
            <a:off x="8930399" y="3548690"/>
            <a:ext cx="1258249" cy="128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H와 DH코리아는 다르다&amp;quot;… 결합 앞둔 요기요, 옛 악재에 대략난감 | Save Internet 뉴데일리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6762" y="4286157"/>
            <a:ext cx="1207974" cy="1207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2644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/>
          <p:cNvSpPr txBox="1">
            <a:spLocks/>
          </p:cNvSpPr>
          <p:nvPr/>
        </p:nvSpPr>
        <p:spPr>
          <a:xfrm>
            <a:off x="6654786" y="7802156"/>
            <a:ext cx="5476388" cy="4669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b="1" dirty="0" err="1" smtClean="0">
                <a:solidFill>
                  <a:srgbClr val="5E5240"/>
                </a:solidFill>
              </a:rPr>
              <a:t>폐업률에</a:t>
            </a:r>
            <a:r>
              <a:rPr lang="ko-KR" altLang="en-US" sz="2000" b="1" dirty="0" smtClean="0">
                <a:solidFill>
                  <a:srgbClr val="5E5240"/>
                </a:solidFill>
              </a:rPr>
              <a:t> 미치는 요소</a:t>
            </a:r>
            <a:endParaRPr lang="ko-KR" altLang="en-US" sz="2000" b="1" dirty="0">
              <a:solidFill>
                <a:srgbClr val="5E5240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6674072" y="7219753"/>
            <a:ext cx="438613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5E5240"/>
                </a:solidFill>
              </a:rPr>
              <a:t>출처 : 국내 자영업의 </a:t>
            </a:r>
            <a:r>
              <a:rPr lang="ko-KR" altLang="en-US" sz="1400" dirty="0" err="1">
                <a:solidFill>
                  <a:srgbClr val="5E5240"/>
                </a:solidFill>
              </a:rPr>
              <a:t>폐업률</a:t>
            </a:r>
            <a:r>
              <a:rPr lang="ko-KR" altLang="en-US" sz="1400" dirty="0">
                <a:solidFill>
                  <a:srgbClr val="5E5240"/>
                </a:solidFill>
              </a:rPr>
              <a:t> 결정요인 분석 </a:t>
            </a:r>
            <a:r>
              <a:rPr lang="en-US" altLang="ko-KR" sz="1400" dirty="0">
                <a:solidFill>
                  <a:srgbClr val="5E5240"/>
                </a:solidFill>
              </a:rPr>
              <a:t>/ </a:t>
            </a:r>
            <a:r>
              <a:rPr lang="ko-KR" altLang="en-US" sz="1400" dirty="0" err="1">
                <a:solidFill>
                  <a:srgbClr val="5E5240"/>
                </a:solidFill>
              </a:rPr>
              <a:t>남윤미</a:t>
            </a:r>
            <a:endParaRPr lang="ko-KR" altLang="en-US" sz="1400" dirty="0">
              <a:solidFill>
                <a:srgbClr val="5E5240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723900" y="1002253"/>
            <a:ext cx="10744200" cy="593029"/>
          </a:xfrm>
          <a:prstGeom prst="rect">
            <a:avLst/>
          </a:prstGeom>
          <a:solidFill>
            <a:srgbClr val="5E524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4842292" y="1120292"/>
            <a:ext cx="25074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rgbClr val="5E5240"/>
                </a:solidFill>
              </a:rPr>
              <a:t>날짜별</a:t>
            </a:r>
            <a:r>
              <a:rPr lang="ko-KR" altLang="en-US" b="1" dirty="0" smtClean="0">
                <a:solidFill>
                  <a:srgbClr val="5E5240"/>
                </a:solidFill>
              </a:rPr>
              <a:t> 배달 </a:t>
            </a:r>
            <a:r>
              <a:rPr lang="ko-KR" altLang="en-US" b="1" dirty="0" smtClean="0">
                <a:solidFill>
                  <a:srgbClr val="821C1C"/>
                </a:solidFill>
              </a:rPr>
              <a:t>횟수 비교</a:t>
            </a:r>
            <a:endParaRPr lang="ko-KR" altLang="en-US" dirty="0">
              <a:solidFill>
                <a:srgbClr val="5E5240"/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723900" y="1733959"/>
            <a:ext cx="10744200" cy="3846919"/>
          </a:xfrm>
          <a:prstGeom prst="rect">
            <a:avLst/>
          </a:prstGeom>
          <a:noFill/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723900" y="5783200"/>
            <a:ext cx="10744200" cy="714282"/>
          </a:xfrm>
          <a:prstGeom prst="rect">
            <a:avLst/>
          </a:prstGeom>
          <a:solidFill>
            <a:srgbClr val="5E5240"/>
          </a:solidFill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/>
          <p:cNvSpPr/>
          <p:nvPr/>
        </p:nvSpPr>
        <p:spPr>
          <a:xfrm>
            <a:off x="3178385" y="5955675"/>
            <a:ext cx="58352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err="1">
                <a:solidFill>
                  <a:schemeClr val="bg1"/>
                </a:solidFill>
              </a:rPr>
              <a:t>인사이트를</a:t>
            </a:r>
            <a:r>
              <a:rPr lang="ko-KR" altLang="en-US" b="1" dirty="0">
                <a:solidFill>
                  <a:schemeClr val="bg1"/>
                </a:solidFill>
              </a:rPr>
              <a:t> 얻기 위한 과정으로 </a:t>
            </a:r>
            <a:r>
              <a:rPr lang="ko-KR" altLang="en-US" b="1" dirty="0" err="1" smtClean="0">
                <a:solidFill>
                  <a:schemeClr val="bg1"/>
                </a:solidFill>
              </a:rPr>
              <a:t>날짜별</a:t>
            </a:r>
            <a:r>
              <a:rPr lang="ko-KR" altLang="en-US" b="1" dirty="0" smtClean="0">
                <a:solidFill>
                  <a:schemeClr val="bg1"/>
                </a:solidFill>
              </a:rPr>
              <a:t> 배달 횟수 비교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897" y="1946798"/>
            <a:ext cx="9130204" cy="3634080"/>
          </a:xfrm>
          <a:prstGeom prst="rect">
            <a:avLst/>
          </a:prstGeom>
        </p:spPr>
      </p:pic>
      <p:cxnSp>
        <p:nvCxnSpPr>
          <p:cNvPr id="18" name="직선 연결선 17"/>
          <p:cNvCxnSpPr/>
          <p:nvPr/>
        </p:nvCxnSpPr>
        <p:spPr>
          <a:xfrm>
            <a:off x="4296229" y="646653"/>
            <a:ext cx="7057571" cy="1"/>
          </a:xfrm>
          <a:prstGeom prst="line">
            <a:avLst/>
          </a:prstGeom>
          <a:ln w="34925">
            <a:solidFill>
              <a:srgbClr val="5E52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제목 1"/>
          <p:cNvSpPr txBox="1">
            <a:spLocks/>
          </p:cNvSpPr>
          <p:nvPr/>
        </p:nvSpPr>
        <p:spPr>
          <a:xfrm>
            <a:off x="418590" y="291053"/>
            <a:ext cx="3877640" cy="711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 smtClean="0">
                <a:solidFill>
                  <a:srgbClr val="5E5240"/>
                </a:solidFill>
              </a:rPr>
              <a:t>2. </a:t>
            </a:r>
            <a:r>
              <a:rPr lang="ko-KR" altLang="en-US" sz="2400" b="1" dirty="0" err="1" smtClean="0">
                <a:solidFill>
                  <a:srgbClr val="5E5240"/>
                </a:solidFill>
              </a:rPr>
              <a:t>분석과정</a:t>
            </a:r>
            <a:r>
              <a:rPr lang="ko-KR" altLang="en-US" sz="2400" b="1" dirty="0" smtClean="0">
                <a:solidFill>
                  <a:srgbClr val="5E5240"/>
                </a:solidFill>
              </a:rPr>
              <a:t> </a:t>
            </a:r>
            <a:r>
              <a:rPr lang="ko-KR" altLang="en-US" sz="1800" dirty="0" smtClean="0">
                <a:solidFill>
                  <a:srgbClr val="5E5240"/>
                </a:solidFill>
              </a:rPr>
              <a:t>데이터시각화 </a:t>
            </a:r>
            <a:r>
              <a:rPr lang="en-US" altLang="ko-KR" sz="1800" dirty="0" smtClean="0">
                <a:solidFill>
                  <a:srgbClr val="5E5240"/>
                </a:solidFill>
              </a:rPr>
              <a:t>6</a:t>
            </a:r>
            <a:endParaRPr lang="ko-KR" altLang="en-US" sz="1800" b="1" dirty="0">
              <a:solidFill>
                <a:srgbClr val="5E52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1619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/>
          <p:nvPr/>
        </p:nvSpPr>
        <p:spPr>
          <a:xfrm>
            <a:off x="1511458" y="2552671"/>
            <a:ext cx="2323942" cy="145341"/>
          </a:xfrm>
          <a:prstGeom prst="rect">
            <a:avLst/>
          </a:prstGeom>
          <a:solidFill>
            <a:srgbClr val="FFC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5976148" y="2072092"/>
            <a:ext cx="2162176" cy="145341"/>
          </a:xfrm>
          <a:prstGeom prst="rect">
            <a:avLst/>
          </a:prstGeom>
          <a:solidFill>
            <a:srgbClr val="FFC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직사각형 28"/>
          <p:cNvSpPr/>
          <p:nvPr/>
        </p:nvSpPr>
        <p:spPr>
          <a:xfrm>
            <a:off x="723900" y="1002253"/>
            <a:ext cx="10744200" cy="593029"/>
          </a:xfrm>
          <a:prstGeom prst="rect">
            <a:avLst/>
          </a:prstGeom>
          <a:solidFill>
            <a:srgbClr val="5E524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3507795" y="1120292"/>
            <a:ext cx="51764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5E5240"/>
                </a:solidFill>
              </a:rPr>
              <a:t>높은 평점 </a:t>
            </a:r>
            <a:r>
              <a:rPr lang="en-US" altLang="ko-KR" b="1" dirty="0" smtClean="0">
                <a:solidFill>
                  <a:srgbClr val="5E5240"/>
                </a:solidFill>
              </a:rPr>
              <a:t>/ </a:t>
            </a:r>
            <a:r>
              <a:rPr lang="ko-KR" altLang="en-US" b="1" dirty="0" smtClean="0">
                <a:solidFill>
                  <a:srgbClr val="5E5240"/>
                </a:solidFill>
              </a:rPr>
              <a:t>낮은 평점 이용자 간</a:t>
            </a:r>
            <a:r>
              <a:rPr lang="ko-KR" altLang="en-US" b="1" dirty="0" smtClean="0">
                <a:solidFill>
                  <a:srgbClr val="821C1C"/>
                </a:solidFill>
              </a:rPr>
              <a:t> 메뉴 선택 비교</a:t>
            </a:r>
            <a:endParaRPr lang="ko-KR" altLang="en-US" dirty="0">
              <a:solidFill>
                <a:srgbClr val="5E5240"/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723900" y="1733959"/>
            <a:ext cx="10744200" cy="3846919"/>
          </a:xfrm>
          <a:prstGeom prst="rect">
            <a:avLst/>
          </a:prstGeom>
          <a:noFill/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723900" y="5783200"/>
            <a:ext cx="10744200" cy="714282"/>
          </a:xfrm>
          <a:prstGeom prst="rect">
            <a:avLst/>
          </a:prstGeom>
          <a:solidFill>
            <a:srgbClr val="5E5240"/>
          </a:solidFill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/>
          <p:cNvSpPr/>
          <p:nvPr/>
        </p:nvSpPr>
        <p:spPr>
          <a:xfrm>
            <a:off x="1048810" y="5840990"/>
            <a:ext cx="100944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높은 평점을 준 이용자</a:t>
            </a:r>
            <a:r>
              <a:rPr lang="en-US" altLang="ko-KR" b="1" dirty="0" smtClean="0">
                <a:solidFill>
                  <a:schemeClr val="bg1"/>
                </a:solidFill>
              </a:rPr>
              <a:t>(</a:t>
            </a:r>
            <a:r>
              <a:rPr lang="ko-KR" altLang="en-US" b="1" dirty="0" smtClean="0">
                <a:solidFill>
                  <a:schemeClr val="bg1"/>
                </a:solidFill>
              </a:rPr>
              <a:t>표</a:t>
            </a:r>
            <a:r>
              <a:rPr lang="en-US" altLang="ko-KR" b="1" dirty="0" smtClean="0">
                <a:solidFill>
                  <a:schemeClr val="bg1"/>
                </a:solidFill>
              </a:rPr>
              <a:t>: </a:t>
            </a:r>
            <a:r>
              <a:rPr lang="ko-KR" altLang="en-US" b="1" dirty="0" smtClean="0">
                <a:solidFill>
                  <a:schemeClr val="bg1"/>
                </a:solidFill>
              </a:rPr>
              <a:t>좌측</a:t>
            </a:r>
            <a:r>
              <a:rPr lang="en-US" altLang="ko-KR" b="1" dirty="0" smtClean="0">
                <a:solidFill>
                  <a:schemeClr val="bg1"/>
                </a:solidFill>
              </a:rPr>
              <a:t>)</a:t>
            </a:r>
            <a:r>
              <a:rPr lang="ko-KR" altLang="en-US" b="1" dirty="0" smtClean="0">
                <a:solidFill>
                  <a:schemeClr val="bg1"/>
                </a:solidFill>
              </a:rPr>
              <a:t> 선택 메뉴와 낮은 평점을 준 이용자</a:t>
            </a:r>
            <a:r>
              <a:rPr lang="en-US" altLang="ko-KR" b="1" dirty="0" smtClean="0">
                <a:solidFill>
                  <a:schemeClr val="bg1"/>
                </a:solidFill>
              </a:rPr>
              <a:t>(</a:t>
            </a:r>
            <a:r>
              <a:rPr lang="ko-KR" altLang="en-US" b="1" dirty="0">
                <a:solidFill>
                  <a:schemeClr val="bg1"/>
                </a:solidFill>
              </a:rPr>
              <a:t>표</a:t>
            </a:r>
            <a:r>
              <a:rPr lang="en-US" altLang="ko-KR" b="1" dirty="0">
                <a:solidFill>
                  <a:schemeClr val="bg1"/>
                </a:solidFill>
              </a:rPr>
              <a:t>: </a:t>
            </a:r>
            <a:r>
              <a:rPr lang="ko-KR" altLang="en-US" b="1" dirty="0" smtClean="0">
                <a:solidFill>
                  <a:schemeClr val="bg1"/>
                </a:solidFill>
              </a:rPr>
              <a:t>우측</a:t>
            </a:r>
            <a:r>
              <a:rPr lang="en-US" altLang="ko-KR" b="1" dirty="0" smtClean="0">
                <a:solidFill>
                  <a:schemeClr val="bg1"/>
                </a:solidFill>
              </a:rPr>
              <a:t>)</a:t>
            </a:r>
            <a:r>
              <a:rPr lang="ko-KR" altLang="en-US" b="1" dirty="0" smtClean="0">
                <a:solidFill>
                  <a:schemeClr val="bg1"/>
                </a:solidFill>
              </a:rPr>
              <a:t>간 선택 메뉴 비교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결과 평점은 </a:t>
            </a:r>
            <a:r>
              <a:rPr lang="ko-KR" altLang="en-US" b="1" dirty="0" err="1" smtClean="0">
                <a:solidFill>
                  <a:schemeClr val="bg1"/>
                </a:solidFill>
              </a:rPr>
              <a:t>메뉴선택</a:t>
            </a:r>
            <a:r>
              <a:rPr lang="ko-KR" altLang="en-US" b="1" dirty="0" smtClean="0">
                <a:solidFill>
                  <a:schemeClr val="bg1"/>
                </a:solidFill>
              </a:rPr>
              <a:t> 에서도 유의미한 영향이 있을 수 있음을 확인 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467" y="1921158"/>
            <a:ext cx="4013683" cy="365972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269" y="2051598"/>
            <a:ext cx="2253416" cy="1086890"/>
          </a:xfrm>
          <a:prstGeom prst="rect">
            <a:avLst/>
          </a:prstGeom>
        </p:spPr>
      </p:pic>
      <p:sp>
        <p:nvSpPr>
          <p:cNvPr id="25" name="직사각형 24"/>
          <p:cNvSpPr/>
          <p:nvPr/>
        </p:nvSpPr>
        <p:spPr>
          <a:xfrm>
            <a:off x="5976148" y="2070650"/>
            <a:ext cx="2162176" cy="145341"/>
          </a:xfrm>
          <a:prstGeom prst="rect">
            <a:avLst/>
          </a:prstGeom>
          <a:noFill/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/>
          <p:cNvSpPr/>
          <p:nvPr/>
        </p:nvSpPr>
        <p:spPr>
          <a:xfrm>
            <a:off x="1511458" y="2551229"/>
            <a:ext cx="2323942" cy="145341"/>
          </a:xfrm>
          <a:prstGeom prst="rect">
            <a:avLst/>
          </a:prstGeom>
          <a:noFill/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2" name="직선 연결선 21"/>
          <p:cNvCxnSpPr/>
          <p:nvPr/>
        </p:nvCxnSpPr>
        <p:spPr>
          <a:xfrm>
            <a:off x="4296229" y="646653"/>
            <a:ext cx="7057571" cy="1"/>
          </a:xfrm>
          <a:prstGeom prst="line">
            <a:avLst/>
          </a:prstGeom>
          <a:ln w="34925">
            <a:solidFill>
              <a:srgbClr val="5E52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제목 1"/>
          <p:cNvSpPr txBox="1">
            <a:spLocks/>
          </p:cNvSpPr>
          <p:nvPr/>
        </p:nvSpPr>
        <p:spPr>
          <a:xfrm>
            <a:off x="418590" y="291053"/>
            <a:ext cx="3877640" cy="711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 smtClean="0">
                <a:solidFill>
                  <a:srgbClr val="5E5240"/>
                </a:solidFill>
              </a:rPr>
              <a:t>2. </a:t>
            </a:r>
            <a:r>
              <a:rPr lang="ko-KR" altLang="en-US" sz="2400" b="1" dirty="0" err="1" smtClean="0">
                <a:solidFill>
                  <a:srgbClr val="5E5240"/>
                </a:solidFill>
              </a:rPr>
              <a:t>분석과정</a:t>
            </a:r>
            <a:r>
              <a:rPr lang="ko-KR" altLang="en-US" sz="2400" b="1" dirty="0" smtClean="0">
                <a:solidFill>
                  <a:srgbClr val="5E5240"/>
                </a:solidFill>
              </a:rPr>
              <a:t> </a:t>
            </a:r>
            <a:r>
              <a:rPr lang="ko-KR" altLang="en-US" sz="1800" dirty="0" smtClean="0">
                <a:solidFill>
                  <a:srgbClr val="5E5240"/>
                </a:solidFill>
              </a:rPr>
              <a:t>데이터시각화 </a:t>
            </a:r>
            <a:r>
              <a:rPr lang="en-US" altLang="ko-KR" sz="1800" dirty="0">
                <a:solidFill>
                  <a:srgbClr val="5E5240"/>
                </a:solidFill>
              </a:rPr>
              <a:t>7</a:t>
            </a:r>
            <a:endParaRPr lang="ko-KR" altLang="en-US" sz="1800" b="1" dirty="0">
              <a:solidFill>
                <a:srgbClr val="5E52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046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091" y="2887872"/>
            <a:ext cx="7115175" cy="3190875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723900" y="1002253"/>
            <a:ext cx="10744200" cy="593029"/>
          </a:xfrm>
          <a:prstGeom prst="rect">
            <a:avLst/>
          </a:prstGeom>
          <a:solidFill>
            <a:srgbClr val="5E524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4068040" y="1120292"/>
            <a:ext cx="40559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>
                <a:solidFill>
                  <a:srgbClr val="5E5240"/>
                </a:solidFill>
              </a:rPr>
              <a:t>평점 평균값 기준으로 </a:t>
            </a:r>
            <a:r>
              <a:rPr lang="ko-KR" altLang="en-US" b="1" dirty="0">
                <a:solidFill>
                  <a:srgbClr val="821C1C"/>
                </a:solidFill>
              </a:rPr>
              <a:t>우수 </a:t>
            </a:r>
            <a:r>
              <a:rPr lang="ko-KR" altLang="en-US" b="1" dirty="0" smtClean="0">
                <a:solidFill>
                  <a:srgbClr val="821C1C"/>
                </a:solidFill>
              </a:rPr>
              <a:t>업체 </a:t>
            </a:r>
            <a:r>
              <a:rPr lang="ko-KR" altLang="en-US" b="1" dirty="0">
                <a:solidFill>
                  <a:srgbClr val="821C1C"/>
                </a:solidFill>
              </a:rPr>
              <a:t>선정</a:t>
            </a:r>
            <a:endParaRPr lang="ko-KR" altLang="en-US" dirty="0">
              <a:solidFill>
                <a:srgbClr val="5E5240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8705457" y="1733959"/>
            <a:ext cx="2762643" cy="4681355"/>
          </a:xfrm>
          <a:prstGeom prst="rect">
            <a:avLst/>
          </a:prstGeom>
          <a:solidFill>
            <a:srgbClr val="5E5240"/>
          </a:solidFill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723900" y="1733959"/>
            <a:ext cx="7734300" cy="4681355"/>
          </a:xfrm>
          <a:prstGeom prst="rect">
            <a:avLst/>
          </a:prstGeom>
          <a:noFill/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ㅑ</a:t>
            </a:r>
            <a:endParaRPr lang="ko-KR" altLang="en-US" dirty="0"/>
          </a:p>
        </p:txBody>
      </p:sp>
      <p:sp>
        <p:nvSpPr>
          <p:cNvPr id="22" name="타원형 설명선 21"/>
          <p:cNvSpPr/>
          <p:nvPr/>
        </p:nvSpPr>
        <p:spPr>
          <a:xfrm>
            <a:off x="3177221" y="1489624"/>
            <a:ext cx="2552400" cy="2314800"/>
          </a:xfrm>
          <a:prstGeom prst="wedgeEllipseCallout">
            <a:avLst/>
          </a:prstGeom>
          <a:blipFill>
            <a:blip r:embed="rId4"/>
            <a:stretch>
              <a:fillRect/>
            </a:stretch>
          </a:blipFill>
          <a:ln w="38100">
            <a:solidFill>
              <a:srgbClr val="821C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8717654" y="2366476"/>
            <a:ext cx="2738250" cy="36933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평가점수의</a:t>
            </a:r>
            <a:r>
              <a:rPr lang="ko-KR" altLang="en-US" b="1" dirty="0" smtClean="0">
                <a:solidFill>
                  <a:schemeClr val="bg1"/>
                </a:solidFill>
              </a:rPr>
              <a:t> </a:t>
            </a:r>
            <a:r>
              <a:rPr lang="ko-KR" altLang="en-US" b="1" dirty="0">
                <a:solidFill>
                  <a:schemeClr val="bg1"/>
                </a:solidFill>
              </a:rPr>
              <a:t>평균값을</a:t>
            </a:r>
          </a:p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구해 </a:t>
            </a:r>
            <a:r>
              <a:rPr lang="ko-KR" altLang="en-US" b="1" dirty="0" err="1">
                <a:solidFill>
                  <a:schemeClr val="bg1"/>
                </a:solidFill>
              </a:rPr>
              <a:t>기준값으로</a:t>
            </a:r>
            <a:r>
              <a:rPr lang="ko-KR" altLang="en-US" b="1" dirty="0">
                <a:solidFill>
                  <a:schemeClr val="bg1"/>
                </a:solidFill>
              </a:rPr>
              <a:t> 설정</a:t>
            </a:r>
          </a:p>
          <a:p>
            <a:pPr algn="ctr"/>
            <a:endParaRPr lang="ko-KR" altLang="en-US" b="1" dirty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가게의 </a:t>
            </a:r>
            <a:r>
              <a:rPr lang="ko-KR" altLang="en-US" b="1" dirty="0" err="1">
                <a:solidFill>
                  <a:schemeClr val="bg1"/>
                </a:solidFill>
              </a:rPr>
              <a:t>위치값으로</a:t>
            </a:r>
            <a:endParaRPr lang="ko-KR" altLang="en-US" b="1" dirty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지도 위에 </a:t>
            </a:r>
            <a:r>
              <a:rPr lang="ko-KR" altLang="en-US" b="1" dirty="0" smtClean="0">
                <a:solidFill>
                  <a:schemeClr val="bg1"/>
                </a:solidFill>
              </a:rPr>
              <a:t>표시했으며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이 </a:t>
            </a:r>
            <a:r>
              <a:rPr lang="ko-KR" altLang="en-US" b="1" dirty="0">
                <a:solidFill>
                  <a:schemeClr val="bg1"/>
                </a:solidFill>
              </a:rPr>
              <a:t>때</a:t>
            </a:r>
            <a:r>
              <a:rPr lang="en-US" altLang="ko-KR" b="1" dirty="0" smtClean="0">
                <a:solidFill>
                  <a:schemeClr val="bg1"/>
                </a:solidFill>
              </a:rPr>
              <a:t>, 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err="1">
                <a:solidFill>
                  <a:schemeClr val="bg1"/>
                </a:solidFill>
              </a:rPr>
              <a:t>평가점수의</a:t>
            </a:r>
            <a:r>
              <a:rPr lang="ko-KR" altLang="en-US" b="1" dirty="0">
                <a:solidFill>
                  <a:schemeClr val="bg1"/>
                </a:solidFill>
              </a:rPr>
              <a:t> </a:t>
            </a:r>
            <a:r>
              <a:rPr lang="ko-KR" altLang="en-US" b="1" dirty="0" smtClean="0">
                <a:solidFill>
                  <a:schemeClr val="bg1"/>
                </a:solidFill>
              </a:rPr>
              <a:t>평균값보다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높은 평점을 가진 </a:t>
            </a:r>
            <a:r>
              <a:rPr lang="ko-KR" altLang="en-US" b="1" dirty="0">
                <a:solidFill>
                  <a:schemeClr val="bg1"/>
                </a:solidFill>
              </a:rPr>
              <a:t>가게는</a:t>
            </a:r>
          </a:p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붉은 색으로 나타냄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endParaRPr lang="ko-KR" altLang="en-US" b="1" dirty="0" smtClean="0">
              <a:solidFill>
                <a:schemeClr val="bg1"/>
              </a:solidFill>
            </a:endParaRPr>
          </a:p>
          <a:p>
            <a:pPr algn="ctr"/>
            <a:r>
              <a:rPr lang="en-US" altLang="ko-KR" dirty="0" smtClean="0">
                <a:solidFill>
                  <a:schemeClr val="bg1"/>
                </a:solidFill>
              </a:rPr>
              <a:t>(</a:t>
            </a:r>
            <a:r>
              <a:rPr lang="ko-KR" altLang="en-US" dirty="0" smtClean="0">
                <a:solidFill>
                  <a:schemeClr val="bg1"/>
                </a:solidFill>
              </a:rPr>
              <a:t>마우스 커서를 가져가면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dirty="0" err="1" smtClean="0">
                <a:solidFill>
                  <a:schemeClr val="bg1"/>
                </a:solidFill>
              </a:rPr>
              <a:t>업체명</a:t>
            </a:r>
            <a:r>
              <a:rPr lang="ko-KR" altLang="en-US" dirty="0" smtClean="0">
                <a:solidFill>
                  <a:schemeClr val="bg1"/>
                </a:solidFill>
              </a:rPr>
              <a:t> 확인 가능</a:t>
            </a:r>
            <a:r>
              <a:rPr lang="en-US" altLang="ko-KR" dirty="0" smtClean="0">
                <a:solidFill>
                  <a:schemeClr val="bg1"/>
                </a:solidFill>
              </a:rPr>
              <a:t>)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4296229" y="646653"/>
            <a:ext cx="7057571" cy="1"/>
          </a:xfrm>
          <a:prstGeom prst="line">
            <a:avLst/>
          </a:prstGeom>
          <a:ln w="34925">
            <a:solidFill>
              <a:srgbClr val="5E52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제목 1"/>
          <p:cNvSpPr txBox="1">
            <a:spLocks/>
          </p:cNvSpPr>
          <p:nvPr/>
        </p:nvSpPr>
        <p:spPr>
          <a:xfrm>
            <a:off x="418590" y="291053"/>
            <a:ext cx="3877640" cy="711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 smtClean="0">
                <a:solidFill>
                  <a:srgbClr val="5E5240"/>
                </a:solidFill>
              </a:rPr>
              <a:t>2. </a:t>
            </a:r>
            <a:r>
              <a:rPr lang="ko-KR" altLang="en-US" sz="2400" b="1" dirty="0" err="1" smtClean="0">
                <a:solidFill>
                  <a:srgbClr val="5E5240"/>
                </a:solidFill>
              </a:rPr>
              <a:t>분석과정</a:t>
            </a:r>
            <a:r>
              <a:rPr lang="ko-KR" altLang="en-US" sz="2400" b="1" dirty="0" smtClean="0">
                <a:solidFill>
                  <a:srgbClr val="5E5240"/>
                </a:solidFill>
              </a:rPr>
              <a:t> </a:t>
            </a:r>
            <a:r>
              <a:rPr lang="ko-KR" altLang="en-US" sz="1800" dirty="0" smtClean="0">
                <a:solidFill>
                  <a:srgbClr val="5E5240"/>
                </a:solidFill>
              </a:rPr>
              <a:t>데이터시각화 </a:t>
            </a:r>
            <a:r>
              <a:rPr lang="en-US" altLang="ko-KR" sz="1800" dirty="0" smtClean="0">
                <a:solidFill>
                  <a:srgbClr val="5E5240"/>
                </a:solidFill>
              </a:rPr>
              <a:t>8</a:t>
            </a:r>
            <a:endParaRPr lang="ko-KR" altLang="en-US" sz="1800" b="1" dirty="0">
              <a:solidFill>
                <a:srgbClr val="5E52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3497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723900" y="1733959"/>
            <a:ext cx="7734300" cy="4681355"/>
          </a:xfrm>
          <a:prstGeom prst="rect">
            <a:avLst/>
          </a:prstGeom>
          <a:noFill/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723900" y="1002253"/>
            <a:ext cx="10744200" cy="593029"/>
          </a:xfrm>
          <a:prstGeom prst="rect">
            <a:avLst/>
          </a:prstGeom>
          <a:solidFill>
            <a:srgbClr val="5E524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3589548" y="1120292"/>
            <a:ext cx="50129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>
                <a:solidFill>
                  <a:srgbClr val="5E5240"/>
                </a:solidFill>
              </a:rPr>
              <a:t>평점 평균값 기준으로 </a:t>
            </a:r>
            <a:r>
              <a:rPr lang="ko-KR" altLang="en-US" b="1" dirty="0" smtClean="0">
                <a:solidFill>
                  <a:srgbClr val="821C1C"/>
                </a:solidFill>
              </a:rPr>
              <a:t>우수 </a:t>
            </a:r>
            <a:r>
              <a:rPr lang="en-US" altLang="ko-KR" b="1" dirty="0" smtClean="0">
                <a:solidFill>
                  <a:srgbClr val="821C1C"/>
                </a:solidFill>
              </a:rPr>
              <a:t>/ </a:t>
            </a:r>
            <a:r>
              <a:rPr lang="ko-KR" altLang="en-US" b="1" dirty="0" err="1" smtClean="0">
                <a:solidFill>
                  <a:srgbClr val="821C1C"/>
                </a:solidFill>
              </a:rPr>
              <a:t>비우수</a:t>
            </a:r>
            <a:r>
              <a:rPr lang="ko-KR" altLang="en-US" b="1" dirty="0" smtClean="0">
                <a:solidFill>
                  <a:srgbClr val="821C1C"/>
                </a:solidFill>
              </a:rPr>
              <a:t> 업체 구분</a:t>
            </a:r>
            <a:endParaRPr lang="ko-KR" altLang="en-US" dirty="0">
              <a:solidFill>
                <a:srgbClr val="5E5240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091" y="2200424"/>
            <a:ext cx="7115175" cy="387832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8705457" y="1733959"/>
            <a:ext cx="2762643" cy="4681355"/>
          </a:xfrm>
          <a:prstGeom prst="rect">
            <a:avLst/>
          </a:prstGeom>
          <a:solidFill>
            <a:srgbClr val="5E5240"/>
          </a:solidFill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8758532" y="3123922"/>
            <a:ext cx="2656496" cy="20313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전체 가게는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평가점수의</a:t>
            </a:r>
            <a:r>
              <a:rPr lang="ko-KR" altLang="en-US" b="1" dirty="0" smtClean="0">
                <a:solidFill>
                  <a:schemeClr val="bg1"/>
                </a:solidFill>
              </a:rPr>
              <a:t> 평균값 보다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높은 평점 가게는 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붉은색</a:t>
            </a:r>
            <a:r>
              <a:rPr lang="en-US" altLang="ko-KR" b="1" dirty="0" smtClean="0">
                <a:solidFill>
                  <a:schemeClr val="bg1"/>
                </a:solidFill>
              </a:rPr>
              <a:t>, </a:t>
            </a:r>
          </a:p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낮은 평점 가게는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녹색 </a:t>
            </a:r>
            <a:r>
              <a:rPr lang="ko-KR" altLang="en-US" b="1" dirty="0" err="1" smtClean="0">
                <a:solidFill>
                  <a:schemeClr val="bg1"/>
                </a:solidFill>
              </a:rPr>
              <a:t>으로</a:t>
            </a:r>
            <a:r>
              <a:rPr lang="ko-KR" altLang="en-US" b="1" dirty="0" smtClean="0">
                <a:solidFill>
                  <a:schemeClr val="bg1"/>
                </a:solidFill>
              </a:rPr>
              <a:t> 표시함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4296229" y="646653"/>
            <a:ext cx="7057571" cy="1"/>
          </a:xfrm>
          <a:prstGeom prst="line">
            <a:avLst/>
          </a:prstGeom>
          <a:ln w="34925">
            <a:solidFill>
              <a:srgbClr val="5E52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제목 1"/>
          <p:cNvSpPr txBox="1">
            <a:spLocks/>
          </p:cNvSpPr>
          <p:nvPr/>
        </p:nvSpPr>
        <p:spPr>
          <a:xfrm>
            <a:off x="418590" y="291053"/>
            <a:ext cx="3877640" cy="711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 smtClean="0">
                <a:solidFill>
                  <a:srgbClr val="5E5240"/>
                </a:solidFill>
              </a:rPr>
              <a:t>2. </a:t>
            </a:r>
            <a:r>
              <a:rPr lang="ko-KR" altLang="en-US" sz="2400" b="1" dirty="0" err="1" smtClean="0">
                <a:solidFill>
                  <a:srgbClr val="5E5240"/>
                </a:solidFill>
              </a:rPr>
              <a:t>분석과정</a:t>
            </a:r>
            <a:r>
              <a:rPr lang="ko-KR" altLang="en-US" sz="2400" b="1" dirty="0" smtClean="0">
                <a:solidFill>
                  <a:srgbClr val="5E5240"/>
                </a:solidFill>
              </a:rPr>
              <a:t> </a:t>
            </a:r>
            <a:r>
              <a:rPr lang="ko-KR" altLang="en-US" sz="1800" dirty="0" smtClean="0">
                <a:solidFill>
                  <a:srgbClr val="5E5240"/>
                </a:solidFill>
              </a:rPr>
              <a:t>데이터시각화 </a:t>
            </a:r>
            <a:r>
              <a:rPr lang="en-US" altLang="ko-KR" sz="1800" dirty="0">
                <a:solidFill>
                  <a:srgbClr val="5E5240"/>
                </a:solidFill>
              </a:rPr>
              <a:t>9</a:t>
            </a:r>
            <a:endParaRPr lang="ko-KR" altLang="en-US" sz="1800" b="1" dirty="0">
              <a:solidFill>
                <a:srgbClr val="5E52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4556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723900" y="1733959"/>
            <a:ext cx="7734300" cy="4681355"/>
          </a:xfrm>
          <a:prstGeom prst="rect">
            <a:avLst/>
          </a:prstGeom>
          <a:noFill/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723900" y="1002253"/>
            <a:ext cx="10744200" cy="593029"/>
          </a:xfrm>
          <a:prstGeom prst="rect">
            <a:avLst/>
          </a:prstGeom>
          <a:solidFill>
            <a:srgbClr val="5E524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4414293" y="1120292"/>
            <a:ext cx="33634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5E5240"/>
                </a:solidFill>
              </a:rPr>
              <a:t>평균 점수 이하 </a:t>
            </a:r>
            <a:r>
              <a:rPr lang="ko-KR" altLang="en-US" b="1" dirty="0" smtClean="0">
                <a:solidFill>
                  <a:srgbClr val="821C1C"/>
                </a:solidFill>
              </a:rPr>
              <a:t>평가 인원 비율</a:t>
            </a:r>
            <a:endParaRPr lang="ko-KR" altLang="en-US" dirty="0">
              <a:solidFill>
                <a:srgbClr val="5E5240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8705457" y="1733959"/>
            <a:ext cx="2762643" cy="4681355"/>
          </a:xfrm>
          <a:prstGeom prst="rect">
            <a:avLst/>
          </a:prstGeom>
          <a:solidFill>
            <a:srgbClr val="5E5240"/>
          </a:solidFill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8833074" y="3751470"/>
            <a:ext cx="250741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총 댓글 수 대비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평균점수 </a:t>
            </a:r>
            <a:r>
              <a:rPr lang="ko-KR" altLang="en-US" b="1" dirty="0" err="1" smtClean="0">
                <a:solidFill>
                  <a:schemeClr val="bg1"/>
                </a:solidFill>
              </a:rPr>
              <a:t>이하점을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준 이용자 댓글 숫자를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백분율로 나타내 봄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694" y="2046631"/>
            <a:ext cx="5425403" cy="4056010"/>
          </a:xfrm>
          <a:prstGeom prst="rect">
            <a:avLst/>
          </a:prstGeom>
        </p:spPr>
      </p:pic>
      <p:cxnSp>
        <p:nvCxnSpPr>
          <p:cNvPr id="10" name="직선 연결선 9"/>
          <p:cNvCxnSpPr/>
          <p:nvPr/>
        </p:nvCxnSpPr>
        <p:spPr>
          <a:xfrm>
            <a:off x="4296229" y="646653"/>
            <a:ext cx="7057571" cy="1"/>
          </a:xfrm>
          <a:prstGeom prst="line">
            <a:avLst/>
          </a:prstGeom>
          <a:ln w="34925">
            <a:solidFill>
              <a:srgbClr val="5E52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제목 1"/>
          <p:cNvSpPr txBox="1">
            <a:spLocks/>
          </p:cNvSpPr>
          <p:nvPr/>
        </p:nvSpPr>
        <p:spPr>
          <a:xfrm>
            <a:off x="418590" y="291053"/>
            <a:ext cx="3877640" cy="711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 smtClean="0">
                <a:solidFill>
                  <a:srgbClr val="5E5240"/>
                </a:solidFill>
              </a:rPr>
              <a:t>2. </a:t>
            </a:r>
            <a:r>
              <a:rPr lang="ko-KR" altLang="en-US" sz="2400" b="1" dirty="0" err="1" smtClean="0">
                <a:solidFill>
                  <a:srgbClr val="5E5240"/>
                </a:solidFill>
              </a:rPr>
              <a:t>분석과정</a:t>
            </a:r>
            <a:r>
              <a:rPr lang="ko-KR" altLang="en-US" sz="2400" b="1" dirty="0" smtClean="0">
                <a:solidFill>
                  <a:srgbClr val="5E5240"/>
                </a:solidFill>
              </a:rPr>
              <a:t> </a:t>
            </a:r>
            <a:r>
              <a:rPr lang="ko-KR" altLang="en-US" sz="1800" dirty="0" smtClean="0">
                <a:solidFill>
                  <a:srgbClr val="5E5240"/>
                </a:solidFill>
              </a:rPr>
              <a:t>데이터시각화 </a:t>
            </a:r>
            <a:r>
              <a:rPr lang="en-US" altLang="ko-KR" sz="1800" dirty="0" smtClean="0">
                <a:solidFill>
                  <a:srgbClr val="5E5240"/>
                </a:solidFill>
              </a:rPr>
              <a:t>10</a:t>
            </a:r>
            <a:endParaRPr lang="ko-KR" altLang="en-US" sz="1800" b="1" dirty="0">
              <a:solidFill>
                <a:srgbClr val="5E52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8235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723900" y="1733959"/>
            <a:ext cx="7734300" cy="4681355"/>
          </a:xfrm>
          <a:prstGeom prst="rect">
            <a:avLst/>
          </a:prstGeom>
          <a:noFill/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723900" y="1002253"/>
            <a:ext cx="10744200" cy="593029"/>
          </a:xfrm>
          <a:prstGeom prst="rect">
            <a:avLst/>
          </a:prstGeom>
          <a:solidFill>
            <a:srgbClr val="5E524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4068048" y="1120292"/>
            <a:ext cx="40559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5E5240"/>
                </a:solidFill>
              </a:rPr>
              <a:t>우수 업체 순위와 </a:t>
            </a:r>
            <a:r>
              <a:rPr lang="ko-KR" altLang="en-US" b="1" dirty="0" smtClean="0">
                <a:solidFill>
                  <a:srgbClr val="821C1C"/>
                </a:solidFill>
              </a:rPr>
              <a:t>댓글 수의 상관관계</a:t>
            </a:r>
            <a:endParaRPr lang="ko-KR" altLang="en-US" dirty="0">
              <a:solidFill>
                <a:srgbClr val="5E5240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8705457" y="1733959"/>
            <a:ext cx="2762643" cy="4681355"/>
          </a:xfrm>
          <a:prstGeom prst="rect">
            <a:avLst/>
          </a:prstGeom>
          <a:solidFill>
            <a:srgbClr val="5E5240"/>
          </a:solidFill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8626535" y="2504974"/>
            <a:ext cx="292048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좀 더 직관적인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그래프로 변경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댓글 수의 양이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긍정평가를</a:t>
            </a:r>
            <a:r>
              <a:rPr lang="ko-KR" altLang="en-US" b="1" dirty="0" smtClean="0">
                <a:solidFill>
                  <a:schemeClr val="bg1"/>
                </a:solidFill>
              </a:rPr>
              <a:t> 받은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업체순위와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유의미한지</a:t>
            </a:r>
            <a:r>
              <a:rPr lang="ko-KR" altLang="en-US" b="1" dirty="0" smtClean="0">
                <a:solidFill>
                  <a:schemeClr val="bg1"/>
                </a:solidFill>
              </a:rPr>
              <a:t> 시각화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순위가 높을수록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댓글수가</a:t>
            </a:r>
            <a:r>
              <a:rPr lang="ko-KR" altLang="en-US" b="1" dirty="0" smtClean="0">
                <a:solidFill>
                  <a:schemeClr val="bg1"/>
                </a:solidFill>
              </a:rPr>
              <a:t> 많음을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한 눈에 알 수 있음</a:t>
            </a:r>
            <a:endParaRPr lang="en-US" altLang="ko-KR" b="1" dirty="0">
              <a:solidFill>
                <a:schemeClr val="bg1"/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4296229" y="646653"/>
            <a:ext cx="7057571" cy="1"/>
          </a:xfrm>
          <a:prstGeom prst="line">
            <a:avLst/>
          </a:prstGeom>
          <a:ln w="34925">
            <a:solidFill>
              <a:srgbClr val="5E52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제목 1"/>
          <p:cNvSpPr txBox="1">
            <a:spLocks/>
          </p:cNvSpPr>
          <p:nvPr/>
        </p:nvSpPr>
        <p:spPr>
          <a:xfrm>
            <a:off x="418590" y="291053"/>
            <a:ext cx="3877640" cy="711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 smtClean="0">
                <a:solidFill>
                  <a:srgbClr val="5E5240"/>
                </a:solidFill>
              </a:rPr>
              <a:t>2. </a:t>
            </a:r>
            <a:r>
              <a:rPr lang="ko-KR" altLang="en-US" sz="2400" b="1" dirty="0" err="1" smtClean="0">
                <a:solidFill>
                  <a:srgbClr val="5E5240"/>
                </a:solidFill>
              </a:rPr>
              <a:t>분석과정</a:t>
            </a:r>
            <a:r>
              <a:rPr lang="ko-KR" altLang="en-US" sz="2400" b="1" dirty="0" smtClean="0">
                <a:solidFill>
                  <a:srgbClr val="5E5240"/>
                </a:solidFill>
              </a:rPr>
              <a:t> </a:t>
            </a:r>
            <a:r>
              <a:rPr lang="ko-KR" altLang="en-US" sz="1800" dirty="0" smtClean="0">
                <a:solidFill>
                  <a:srgbClr val="5E5240"/>
                </a:solidFill>
              </a:rPr>
              <a:t>데이터시각화 </a:t>
            </a:r>
            <a:r>
              <a:rPr lang="en-US" altLang="ko-KR" sz="1800" dirty="0" smtClean="0">
                <a:solidFill>
                  <a:srgbClr val="5E5240"/>
                </a:solidFill>
              </a:rPr>
              <a:t>11</a:t>
            </a:r>
            <a:endParaRPr lang="ko-KR" altLang="en-US" sz="1800" b="1" dirty="0">
              <a:solidFill>
                <a:srgbClr val="5E5240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170" y="2043723"/>
            <a:ext cx="7473759" cy="406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442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723900" y="1733959"/>
            <a:ext cx="7734300" cy="4681355"/>
          </a:xfrm>
          <a:prstGeom prst="rect">
            <a:avLst/>
          </a:prstGeom>
          <a:noFill/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723900" y="1002253"/>
            <a:ext cx="10744200" cy="593029"/>
          </a:xfrm>
          <a:prstGeom prst="rect">
            <a:avLst/>
          </a:prstGeom>
          <a:solidFill>
            <a:srgbClr val="5E524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5501132" y="1120292"/>
            <a:ext cx="11897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rgbClr val="5E5240"/>
                </a:solidFill>
              </a:rPr>
              <a:t>ㅇㅇ</a:t>
            </a:r>
            <a:r>
              <a:rPr lang="ko-KR" altLang="en-US" b="1" dirty="0" smtClean="0">
                <a:solidFill>
                  <a:srgbClr val="5E5240"/>
                </a:solidFill>
              </a:rPr>
              <a:t> </a:t>
            </a:r>
            <a:r>
              <a:rPr lang="ko-KR" altLang="en-US" b="1" dirty="0" err="1" smtClean="0">
                <a:solidFill>
                  <a:srgbClr val="821C1C"/>
                </a:solidFill>
              </a:rPr>
              <a:t>ㅇㅇ</a:t>
            </a:r>
            <a:endParaRPr lang="ko-KR" altLang="en-US" dirty="0">
              <a:solidFill>
                <a:srgbClr val="5E5240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8705457" y="1733959"/>
            <a:ext cx="2762643" cy="4681355"/>
          </a:xfrm>
          <a:prstGeom prst="rect">
            <a:avLst/>
          </a:prstGeom>
          <a:solidFill>
            <a:srgbClr val="5E5240"/>
          </a:solidFill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8626535" y="2504974"/>
            <a:ext cx="29204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ㅇㅇㅇ</a:t>
            </a:r>
            <a:endParaRPr lang="en-US" altLang="ko-KR" b="1" dirty="0">
              <a:solidFill>
                <a:schemeClr val="bg1"/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4296229" y="646653"/>
            <a:ext cx="7057571" cy="1"/>
          </a:xfrm>
          <a:prstGeom prst="line">
            <a:avLst/>
          </a:prstGeom>
          <a:ln w="34925">
            <a:solidFill>
              <a:srgbClr val="5E52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제목 1"/>
          <p:cNvSpPr txBox="1">
            <a:spLocks/>
          </p:cNvSpPr>
          <p:nvPr/>
        </p:nvSpPr>
        <p:spPr>
          <a:xfrm>
            <a:off x="418590" y="291053"/>
            <a:ext cx="3877640" cy="711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 smtClean="0">
                <a:solidFill>
                  <a:srgbClr val="5E5240"/>
                </a:solidFill>
              </a:rPr>
              <a:t>3. </a:t>
            </a:r>
            <a:r>
              <a:rPr lang="ko-KR" altLang="en-US" sz="2400" b="1" dirty="0" smtClean="0">
                <a:solidFill>
                  <a:srgbClr val="5E5240"/>
                </a:solidFill>
              </a:rPr>
              <a:t>분석결과 </a:t>
            </a:r>
            <a:r>
              <a:rPr lang="ko-KR" altLang="en-US" sz="1800" dirty="0" err="1" smtClean="0">
                <a:solidFill>
                  <a:srgbClr val="5E5240"/>
                </a:solidFill>
              </a:rPr>
              <a:t>ㅇㅇㅇ</a:t>
            </a:r>
            <a:endParaRPr lang="ko-KR" altLang="en-US" sz="1800" b="1" dirty="0">
              <a:solidFill>
                <a:srgbClr val="5E52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9595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723900" y="1733959"/>
            <a:ext cx="7734300" cy="4681355"/>
          </a:xfrm>
          <a:prstGeom prst="rect">
            <a:avLst/>
          </a:prstGeom>
          <a:noFill/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723900" y="1002253"/>
            <a:ext cx="10744200" cy="593029"/>
          </a:xfrm>
          <a:prstGeom prst="rect">
            <a:avLst/>
          </a:prstGeom>
          <a:solidFill>
            <a:srgbClr val="5E524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8705457" y="1733959"/>
            <a:ext cx="2762643" cy="4681355"/>
          </a:xfrm>
          <a:prstGeom prst="rect">
            <a:avLst/>
          </a:prstGeom>
          <a:solidFill>
            <a:srgbClr val="5E5240"/>
          </a:solidFill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8626535" y="2504974"/>
            <a:ext cx="29204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ㅇㅇㅇ</a:t>
            </a:r>
            <a:endParaRPr lang="en-US" altLang="ko-KR" b="1" dirty="0">
              <a:solidFill>
                <a:schemeClr val="bg1"/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4296229" y="646653"/>
            <a:ext cx="7057571" cy="1"/>
          </a:xfrm>
          <a:prstGeom prst="line">
            <a:avLst/>
          </a:prstGeom>
          <a:ln w="34925">
            <a:solidFill>
              <a:srgbClr val="5E52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제목 1"/>
          <p:cNvSpPr txBox="1">
            <a:spLocks/>
          </p:cNvSpPr>
          <p:nvPr/>
        </p:nvSpPr>
        <p:spPr>
          <a:xfrm>
            <a:off x="418590" y="291053"/>
            <a:ext cx="3877640" cy="711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>
                <a:solidFill>
                  <a:srgbClr val="5E5240"/>
                </a:solidFill>
              </a:rPr>
              <a:t>4</a:t>
            </a:r>
            <a:r>
              <a:rPr lang="en-US" altLang="ko-KR" sz="2400" b="1" dirty="0" smtClean="0">
                <a:solidFill>
                  <a:srgbClr val="5E5240"/>
                </a:solidFill>
              </a:rPr>
              <a:t>. </a:t>
            </a:r>
            <a:r>
              <a:rPr lang="ko-KR" altLang="en-US" sz="2400" b="1" dirty="0" smtClean="0">
                <a:solidFill>
                  <a:srgbClr val="5E5240"/>
                </a:solidFill>
              </a:rPr>
              <a:t>결론 </a:t>
            </a:r>
            <a:r>
              <a:rPr lang="ko-KR" altLang="en-US" sz="1800" dirty="0" err="1" smtClean="0">
                <a:solidFill>
                  <a:srgbClr val="5E5240"/>
                </a:solidFill>
              </a:rPr>
              <a:t>ㅇㅇㅇ</a:t>
            </a:r>
            <a:endParaRPr lang="ko-KR" altLang="en-US" sz="1800" b="1" dirty="0">
              <a:solidFill>
                <a:srgbClr val="5E5240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501132" y="1120292"/>
            <a:ext cx="11897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rgbClr val="5E5240"/>
                </a:solidFill>
              </a:rPr>
              <a:t>ㅇㅇ</a:t>
            </a:r>
            <a:r>
              <a:rPr lang="ko-KR" altLang="en-US" b="1" dirty="0" smtClean="0">
                <a:solidFill>
                  <a:srgbClr val="5E5240"/>
                </a:solidFill>
              </a:rPr>
              <a:t> </a:t>
            </a:r>
            <a:r>
              <a:rPr lang="ko-KR" altLang="en-US" b="1" dirty="0" err="1" smtClean="0">
                <a:solidFill>
                  <a:srgbClr val="821C1C"/>
                </a:solidFill>
              </a:rPr>
              <a:t>ㅇㅇ</a:t>
            </a:r>
            <a:endParaRPr lang="ko-KR" altLang="en-US" dirty="0">
              <a:solidFill>
                <a:srgbClr val="5E52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1004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 txBox="1">
            <a:spLocks/>
          </p:cNvSpPr>
          <p:nvPr/>
        </p:nvSpPr>
        <p:spPr>
          <a:xfrm>
            <a:off x="793783" y="310898"/>
            <a:ext cx="4477464" cy="26115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b="1" dirty="0" smtClean="0">
                <a:solidFill>
                  <a:srgbClr val="5E5240"/>
                </a:solidFill>
              </a:rPr>
              <a:t>감사합니다</a:t>
            </a:r>
            <a:r>
              <a:rPr lang="en-US" altLang="ko-KR" sz="4000" b="1" dirty="0" smtClean="0">
                <a:solidFill>
                  <a:srgbClr val="5E5240"/>
                </a:solidFill>
              </a:rPr>
              <a:t>.</a:t>
            </a:r>
            <a:endParaRPr lang="ko-KR" altLang="en-US" sz="4000" b="1" dirty="0">
              <a:solidFill>
                <a:srgbClr val="5E5240"/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 flipV="1">
            <a:off x="793783" y="2305415"/>
            <a:ext cx="8206766" cy="49315"/>
          </a:xfrm>
          <a:prstGeom prst="line">
            <a:avLst/>
          </a:prstGeom>
          <a:ln w="34925">
            <a:solidFill>
              <a:srgbClr val="5E52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내용 개체 틀 2"/>
          <p:cNvSpPr txBox="1">
            <a:spLocks/>
          </p:cNvSpPr>
          <p:nvPr/>
        </p:nvSpPr>
        <p:spPr>
          <a:xfrm>
            <a:off x="793783" y="5617332"/>
            <a:ext cx="10515600" cy="1023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 smtClean="0">
                <a:solidFill>
                  <a:srgbClr val="5E5240"/>
                </a:solidFill>
              </a:rPr>
              <a:t>김</a:t>
            </a:r>
            <a:r>
              <a:rPr lang="en-US" altLang="ko-KR" sz="2000" dirty="0" smtClean="0">
                <a:solidFill>
                  <a:srgbClr val="5E5240"/>
                </a:solidFill>
              </a:rPr>
              <a:t>OO</a:t>
            </a:r>
            <a:r>
              <a:rPr lang="ko-KR" altLang="en-US" sz="2000" dirty="0" smtClean="0">
                <a:solidFill>
                  <a:srgbClr val="5E5240"/>
                </a:solidFill>
              </a:rPr>
              <a:t>  </a:t>
            </a:r>
            <a:r>
              <a:rPr lang="en-US" altLang="ko-KR" sz="2000" dirty="0" smtClean="0">
                <a:solidFill>
                  <a:srgbClr val="5E5240"/>
                </a:solidFill>
              </a:rPr>
              <a:t>2021.11.17.</a:t>
            </a:r>
            <a:endParaRPr lang="ko-KR" altLang="en-US" sz="2000" dirty="0">
              <a:solidFill>
                <a:srgbClr val="5E52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7403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ig names, big stories: The top 10 most read food and beverage brands  stories of 2019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3295"/>
          <a:stretch/>
        </p:blipFill>
        <p:spPr bwMode="auto">
          <a:xfrm>
            <a:off x="0" y="-190499"/>
            <a:ext cx="12192000" cy="7055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/>
          <p:cNvSpPr/>
          <p:nvPr/>
        </p:nvSpPr>
        <p:spPr>
          <a:xfrm>
            <a:off x="5254748" y="-190499"/>
            <a:ext cx="6937251" cy="70485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5777264" y="1452685"/>
            <a:ext cx="6138966" cy="14073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6000" b="1" dirty="0" smtClean="0">
                <a:solidFill>
                  <a:srgbClr val="5E5240"/>
                </a:solidFill>
              </a:rPr>
              <a:t>index</a:t>
            </a:r>
            <a:endParaRPr lang="ko-KR" altLang="en-US" sz="6000" b="1" dirty="0">
              <a:solidFill>
                <a:srgbClr val="5E5240"/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 flipV="1">
            <a:off x="5907314" y="2699657"/>
            <a:ext cx="5588000" cy="19259"/>
          </a:xfrm>
          <a:prstGeom prst="line">
            <a:avLst/>
          </a:prstGeom>
          <a:ln w="34925">
            <a:solidFill>
              <a:srgbClr val="5E52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제목 1"/>
          <p:cNvSpPr txBox="1">
            <a:spLocks/>
          </p:cNvSpPr>
          <p:nvPr/>
        </p:nvSpPr>
        <p:spPr>
          <a:xfrm>
            <a:off x="5777264" y="2960699"/>
            <a:ext cx="6138966" cy="3655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>
              <a:buFont typeface="+mj-lt"/>
              <a:buAutoNum type="romanUcPeriod"/>
            </a:pPr>
            <a:r>
              <a:rPr lang="ko-KR" altLang="en-US" sz="2400" b="1" dirty="0" smtClean="0">
                <a:solidFill>
                  <a:srgbClr val="5E5240"/>
                </a:solidFill>
              </a:rPr>
              <a:t>프로젝트 소개</a:t>
            </a:r>
            <a:r>
              <a:rPr lang="en-US" altLang="ko-KR" sz="2400" b="1" dirty="0" smtClean="0">
                <a:solidFill>
                  <a:srgbClr val="5E5240"/>
                </a:solidFill>
              </a:rPr>
              <a:t/>
            </a:r>
            <a:br>
              <a:rPr lang="en-US" altLang="ko-KR" sz="2400" b="1" dirty="0" smtClean="0">
                <a:solidFill>
                  <a:srgbClr val="5E5240"/>
                </a:solidFill>
              </a:rPr>
            </a:br>
            <a:r>
              <a:rPr lang="ko-KR" altLang="en-US" sz="1800" dirty="0" err="1" smtClean="0">
                <a:solidFill>
                  <a:srgbClr val="5E5240"/>
                </a:solidFill>
              </a:rPr>
              <a:t>분석배경</a:t>
            </a:r>
            <a:r>
              <a:rPr lang="en-US" altLang="ko-KR" sz="1800" dirty="0" smtClean="0">
                <a:solidFill>
                  <a:srgbClr val="5E5240"/>
                </a:solidFill>
              </a:rPr>
              <a:t>, </a:t>
            </a:r>
            <a:r>
              <a:rPr lang="ko-KR" altLang="en-US" sz="1800" dirty="0" err="1" smtClean="0">
                <a:solidFill>
                  <a:srgbClr val="5E5240"/>
                </a:solidFill>
              </a:rPr>
              <a:t>분석목적</a:t>
            </a:r>
            <a:r>
              <a:rPr lang="en-US" altLang="ko-KR" sz="1800" dirty="0" smtClean="0">
                <a:solidFill>
                  <a:srgbClr val="5E5240"/>
                </a:solidFill>
              </a:rPr>
              <a:t>, </a:t>
            </a:r>
            <a:r>
              <a:rPr lang="ko-KR" altLang="en-US" sz="1800" dirty="0" smtClean="0">
                <a:solidFill>
                  <a:srgbClr val="5E5240"/>
                </a:solidFill>
              </a:rPr>
              <a:t>데이터 설명</a:t>
            </a:r>
            <a:r>
              <a:rPr lang="en-US" altLang="ko-KR" sz="1600" dirty="0" smtClean="0">
                <a:solidFill>
                  <a:srgbClr val="5E5240"/>
                </a:solidFill>
              </a:rPr>
              <a:t/>
            </a:r>
            <a:br>
              <a:rPr lang="en-US" altLang="ko-KR" sz="1600" dirty="0" smtClean="0">
                <a:solidFill>
                  <a:srgbClr val="5E5240"/>
                </a:solidFill>
              </a:rPr>
            </a:br>
            <a:r>
              <a:rPr lang="en-US" altLang="ko-KR" sz="1600" dirty="0" smtClean="0">
                <a:solidFill>
                  <a:srgbClr val="5E5240"/>
                </a:solidFill>
              </a:rPr>
              <a:t> </a:t>
            </a:r>
          </a:p>
          <a:p>
            <a:pPr marL="857250" indent="-857250">
              <a:buFont typeface="+mj-lt"/>
              <a:buAutoNum type="romanUcPeriod"/>
            </a:pPr>
            <a:r>
              <a:rPr lang="ko-KR" altLang="en-US" sz="2400" b="1" dirty="0" err="1" smtClean="0">
                <a:solidFill>
                  <a:srgbClr val="5E5240"/>
                </a:solidFill>
              </a:rPr>
              <a:t>분석과정</a:t>
            </a:r>
            <a:r>
              <a:rPr lang="en-US" altLang="ko-KR" sz="2400" b="1" dirty="0" smtClean="0">
                <a:solidFill>
                  <a:srgbClr val="5E5240"/>
                </a:solidFill>
              </a:rPr>
              <a:t/>
            </a:r>
            <a:br>
              <a:rPr lang="en-US" altLang="ko-KR" sz="2400" b="1" dirty="0" smtClean="0">
                <a:solidFill>
                  <a:srgbClr val="5E5240"/>
                </a:solidFill>
              </a:rPr>
            </a:br>
            <a:r>
              <a:rPr lang="ko-KR" altLang="en-US" sz="1800" dirty="0" smtClean="0">
                <a:solidFill>
                  <a:srgbClr val="5E5240"/>
                </a:solidFill>
              </a:rPr>
              <a:t>분석 개요</a:t>
            </a:r>
            <a:r>
              <a:rPr lang="en-US" altLang="ko-KR" sz="1800" dirty="0" smtClean="0">
                <a:solidFill>
                  <a:srgbClr val="5E5240"/>
                </a:solidFill>
              </a:rPr>
              <a:t>, </a:t>
            </a:r>
            <a:r>
              <a:rPr lang="ko-KR" altLang="en-US" sz="1800" dirty="0">
                <a:solidFill>
                  <a:srgbClr val="5E5240"/>
                </a:solidFill>
              </a:rPr>
              <a:t>데이터 시각화</a:t>
            </a:r>
            <a:r>
              <a:rPr lang="en-US" altLang="ko-KR" sz="1800" dirty="0" smtClean="0">
                <a:solidFill>
                  <a:srgbClr val="5E5240"/>
                </a:solidFill>
              </a:rPr>
              <a:t>,</a:t>
            </a:r>
            <a:r>
              <a:rPr lang="en-US" altLang="ko-KR" sz="1800" dirty="0" smtClean="0">
                <a:solidFill>
                  <a:srgbClr val="5E5240"/>
                </a:solidFill>
              </a:rPr>
              <a:t/>
            </a:r>
            <a:br>
              <a:rPr lang="en-US" altLang="ko-KR" sz="1800" dirty="0" smtClean="0">
                <a:solidFill>
                  <a:srgbClr val="5E5240"/>
                </a:solidFill>
              </a:rPr>
            </a:br>
            <a:endParaRPr lang="en-US" altLang="ko-KR" sz="1800" b="1" dirty="0" smtClean="0">
              <a:solidFill>
                <a:srgbClr val="5E5240"/>
              </a:solidFill>
            </a:endParaRPr>
          </a:p>
          <a:p>
            <a:pPr marL="857250" indent="-857250">
              <a:buFont typeface="+mj-lt"/>
              <a:buAutoNum type="romanUcPeriod"/>
            </a:pPr>
            <a:r>
              <a:rPr lang="ko-KR" altLang="en-US" sz="2400" b="1" dirty="0" smtClean="0">
                <a:solidFill>
                  <a:srgbClr val="5E5240"/>
                </a:solidFill>
              </a:rPr>
              <a:t>분석결과</a:t>
            </a:r>
            <a:r>
              <a:rPr lang="en-US" altLang="ko-KR" sz="2400" b="1" dirty="0" smtClean="0">
                <a:solidFill>
                  <a:srgbClr val="5E5240"/>
                </a:solidFill>
              </a:rPr>
              <a:t/>
            </a:r>
            <a:br>
              <a:rPr lang="en-US" altLang="ko-KR" sz="2400" b="1" dirty="0" smtClean="0">
                <a:solidFill>
                  <a:srgbClr val="5E5240"/>
                </a:solidFill>
              </a:rPr>
            </a:br>
            <a:r>
              <a:rPr lang="ko-KR" altLang="en-US" sz="1800" dirty="0" smtClean="0">
                <a:solidFill>
                  <a:srgbClr val="5E5240"/>
                </a:solidFill>
              </a:rPr>
              <a:t>그래프</a:t>
            </a:r>
            <a:r>
              <a:rPr lang="en-US" altLang="ko-KR" sz="1800" dirty="0" smtClean="0">
                <a:solidFill>
                  <a:srgbClr val="5E5240"/>
                </a:solidFill>
              </a:rPr>
              <a:t/>
            </a:r>
            <a:br>
              <a:rPr lang="en-US" altLang="ko-KR" sz="1800" dirty="0" smtClean="0">
                <a:solidFill>
                  <a:srgbClr val="5E5240"/>
                </a:solidFill>
              </a:rPr>
            </a:br>
            <a:endParaRPr lang="en-US" altLang="ko-KR" sz="1800" b="1" dirty="0" smtClean="0">
              <a:solidFill>
                <a:srgbClr val="5E5240"/>
              </a:solidFill>
            </a:endParaRPr>
          </a:p>
          <a:p>
            <a:pPr marL="857250" indent="-857250">
              <a:buFont typeface="+mj-lt"/>
              <a:buAutoNum type="romanUcPeriod"/>
            </a:pPr>
            <a:r>
              <a:rPr lang="ko-KR" altLang="en-US" sz="2400" b="1" dirty="0" smtClean="0">
                <a:solidFill>
                  <a:srgbClr val="5E5240"/>
                </a:solidFill>
              </a:rPr>
              <a:t>결론</a:t>
            </a:r>
            <a:r>
              <a:rPr lang="en-US" altLang="ko-KR" sz="2400" b="1" dirty="0" smtClean="0">
                <a:solidFill>
                  <a:srgbClr val="5E5240"/>
                </a:solidFill>
              </a:rPr>
              <a:t/>
            </a:r>
            <a:br>
              <a:rPr lang="en-US" altLang="ko-KR" sz="2400" b="1" dirty="0" smtClean="0">
                <a:solidFill>
                  <a:srgbClr val="5E5240"/>
                </a:solidFill>
              </a:rPr>
            </a:br>
            <a:r>
              <a:rPr lang="ko-KR" altLang="en-US" sz="1800" dirty="0" err="1" smtClean="0">
                <a:solidFill>
                  <a:srgbClr val="5E5240"/>
                </a:solidFill>
              </a:rPr>
              <a:t>입지추천</a:t>
            </a:r>
            <a:r>
              <a:rPr lang="en-US" altLang="ko-KR" sz="1800" dirty="0" smtClean="0">
                <a:solidFill>
                  <a:srgbClr val="5E5240"/>
                </a:solidFill>
              </a:rPr>
              <a:t>, </a:t>
            </a:r>
            <a:r>
              <a:rPr lang="ko-KR" altLang="en-US" sz="1800" dirty="0" smtClean="0">
                <a:solidFill>
                  <a:srgbClr val="5E5240"/>
                </a:solidFill>
              </a:rPr>
              <a:t>위험률 제시</a:t>
            </a:r>
            <a:r>
              <a:rPr lang="en-US" altLang="ko-KR" sz="1800" dirty="0" smtClean="0">
                <a:solidFill>
                  <a:srgbClr val="5E5240"/>
                </a:solidFill>
              </a:rPr>
              <a:t>, </a:t>
            </a:r>
            <a:r>
              <a:rPr lang="ko-KR" altLang="en-US" sz="1800" dirty="0" smtClean="0">
                <a:solidFill>
                  <a:srgbClr val="5E5240"/>
                </a:solidFill>
              </a:rPr>
              <a:t>분석 </a:t>
            </a:r>
            <a:r>
              <a:rPr lang="ko-KR" altLang="en-US" sz="1800" dirty="0" err="1" smtClean="0">
                <a:solidFill>
                  <a:srgbClr val="5E5240"/>
                </a:solidFill>
              </a:rPr>
              <a:t>차별점</a:t>
            </a:r>
            <a:r>
              <a:rPr lang="en-US" altLang="ko-KR" sz="1800" dirty="0">
                <a:solidFill>
                  <a:srgbClr val="5E5240"/>
                </a:solidFill>
              </a:rPr>
              <a:t> </a:t>
            </a:r>
            <a:r>
              <a:rPr lang="ko-KR" altLang="en-US" sz="1800" dirty="0" smtClean="0">
                <a:solidFill>
                  <a:srgbClr val="5E5240"/>
                </a:solidFill>
              </a:rPr>
              <a:t>한계점 도출</a:t>
            </a:r>
            <a:r>
              <a:rPr lang="en-US" altLang="ko-KR" sz="1800" dirty="0" smtClean="0">
                <a:solidFill>
                  <a:srgbClr val="5E5240"/>
                </a:solidFill>
              </a:rPr>
              <a:t> </a:t>
            </a:r>
            <a:endParaRPr lang="ko-KR" altLang="en-US" sz="1800" b="1" dirty="0">
              <a:solidFill>
                <a:srgbClr val="5E52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9645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/>
          <p:cNvSpPr txBox="1">
            <a:spLocks/>
          </p:cNvSpPr>
          <p:nvPr/>
        </p:nvSpPr>
        <p:spPr>
          <a:xfrm>
            <a:off x="418589" y="291053"/>
            <a:ext cx="7207217" cy="711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 smtClean="0">
                <a:solidFill>
                  <a:srgbClr val="5E5240"/>
                </a:solidFill>
              </a:rPr>
              <a:t>1. </a:t>
            </a:r>
            <a:r>
              <a:rPr lang="ko-KR" altLang="en-US" sz="2400" b="1" dirty="0" smtClean="0">
                <a:solidFill>
                  <a:srgbClr val="5E5240"/>
                </a:solidFill>
              </a:rPr>
              <a:t>프로젝트 소개  </a:t>
            </a:r>
            <a:r>
              <a:rPr lang="ko-KR" altLang="en-US" sz="1800" dirty="0" err="1" smtClean="0">
                <a:solidFill>
                  <a:srgbClr val="5E5240"/>
                </a:solidFill>
              </a:rPr>
              <a:t>분석배경</a:t>
            </a:r>
            <a:r>
              <a:rPr lang="ko-KR" altLang="en-US" sz="1800" dirty="0" smtClean="0">
                <a:solidFill>
                  <a:srgbClr val="5E5240"/>
                </a:solidFill>
              </a:rPr>
              <a:t> 및 목적</a:t>
            </a:r>
            <a:endParaRPr lang="ko-KR" altLang="en-US" sz="1800" b="1" dirty="0">
              <a:solidFill>
                <a:srgbClr val="5E5240"/>
              </a:solidFill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723900" y="1733959"/>
            <a:ext cx="10744200" cy="3241041"/>
            <a:chOff x="609600" y="2232842"/>
            <a:chExt cx="10744200" cy="2946400"/>
          </a:xfrm>
        </p:grpSpPr>
        <p:sp>
          <p:nvSpPr>
            <p:cNvPr id="12" name="직사각형 11"/>
            <p:cNvSpPr/>
            <p:nvPr/>
          </p:nvSpPr>
          <p:spPr>
            <a:xfrm>
              <a:off x="609600" y="2232842"/>
              <a:ext cx="5201919" cy="2946400"/>
            </a:xfrm>
            <a:prstGeom prst="rect">
              <a:avLst/>
            </a:prstGeom>
            <a:noFill/>
            <a:ln>
              <a:solidFill>
                <a:srgbClr val="5E52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6151881" y="2232842"/>
              <a:ext cx="5201919" cy="2946400"/>
            </a:xfrm>
            <a:prstGeom prst="rect">
              <a:avLst/>
            </a:prstGeom>
            <a:noFill/>
            <a:ln>
              <a:solidFill>
                <a:srgbClr val="5E52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0" name="직선 연결선 19"/>
          <p:cNvCxnSpPr/>
          <p:nvPr/>
        </p:nvCxnSpPr>
        <p:spPr>
          <a:xfrm>
            <a:off x="5036457" y="646653"/>
            <a:ext cx="6317343" cy="0"/>
          </a:xfrm>
          <a:prstGeom prst="line">
            <a:avLst/>
          </a:prstGeom>
          <a:ln w="34925">
            <a:solidFill>
              <a:srgbClr val="5E52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723900" y="5117397"/>
            <a:ext cx="10744200" cy="1380085"/>
          </a:xfrm>
          <a:prstGeom prst="rect">
            <a:avLst/>
          </a:prstGeom>
          <a:solidFill>
            <a:srgbClr val="5E5240"/>
          </a:solidFill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5399" y="1888265"/>
            <a:ext cx="4991100" cy="2771775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6537015" y="4657697"/>
            <a:ext cx="46602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5E5240"/>
                </a:solidFill>
              </a:rPr>
              <a:t>출처 : 소상공인상권분석시스템 / 제공 : 상가정보연구소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2611362" y="4657697"/>
            <a:ext cx="14269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5E5240"/>
                </a:solidFill>
              </a:rPr>
              <a:t>출처 : </a:t>
            </a:r>
            <a:r>
              <a:rPr lang="ko-KR" altLang="en-US" sz="1400" dirty="0" smtClean="0">
                <a:solidFill>
                  <a:srgbClr val="5E5240"/>
                </a:solidFill>
              </a:rPr>
              <a:t>매일경제</a:t>
            </a:r>
            <a:endParaRPr lang="ko-KR" altLang="en-US" sz="1400" dirty="0">
              <a:solidFill>
                <a:srgbClr val="5E5240"/>
              </a:solidFill>
            </a:endParaRPr>
          </a:p>
        </p:txBody>
      </p:sp>
      <p:pic>
        <p:nvPicPr>
          <p:cNvPr id="2050" name="Picture 2" descr="아이스크림까지…음식배달 시장 3년새 6.4배 `폭풍성장` - 매일경제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54"/>
          <a:stretch/>
        </p:blipFill>
        <p:spPr bwMode="auto">
          <a:xfrm>
            <a:off x="2184427" y="1823757"/>
            <a:ext cx="2280864" cy="2824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1778958" y="5261299"/>
            <a:ext cx="863409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자영업 업종 중 음식 업종은 </a:t>
            </a:r>
            <a:r>
              <a:rPr lang="ko-KR" altLang="en-US" b="1" dirty="0" err="1" smtClean="0">
                <a:solidFill>
                  <a:schemeClr val="bg1"/>
                </a:solidFill>
              </a:rPr>
              <a:t>창업률도</a:t>
            </a:r>
            <a:r>
              <a:rPr lang="ko-KR" altLang="en-US" b="1" dirty="0" smtClean="0">
                <a:solidFill>
                  <a:schemeClr val="bg1"/>
                </a:solidFill>
              </a:rPr>
              <a:t> 높지만 그만큼 </a:t>
            </a:r>
            <a:r>
              <a:rPr lang="ko-KR" altLang="en-US" b="1" dirty="0" err="1" smtClean="0">
                <a:solidFill>
                  <a:schemeClr val="bg1"/>
                </a:solidFill>
              </a:rPr>
              <a:t>폐업률도</a:t>
            </a:r>
            <a:r>
              <a:rPr lang="ko-KR" altLang="en-US" b="1" dirty="0" smtClean="0">
                <a:solidFill>
                  <a:schemeClr val="bg1"/>
                </a:solidFill>
              </a:rPr>
              <a:t> 높음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또한 음식 배달 시장 규모는 계속 확대되어 가고 있으며 최근 그 속도가 더 </a:t>
            </a:r>
            <a:r>
              <a:rPr lang="ko-KR" altLang="en-US" b="1" dirty="0" err="1" smtClean="0">
                <a:solidFill>
                  <a:schemeClr val="bg1"/>
                </a:solidFill>
              </a:rPr>
              <a:t>빨라짐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6537015" y="4141233"/>
            <a:ext cx="4660250" cy="215535"/>
          </a:xfrm>
          <a:prstGeom prst="rect">
            <a:avLst/>
          </a:prstGeom>
          <a:solidFill>
            <a:srgbClr val="FFC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723900" y="1002253"/>
            <a:ext cx="5201919" cy="593029"/>
          </a:xfrm>
          <a:prstGeom prst="rect">
            <a:avLst/>
          </a:prstGeom>
          <a:solidFill>
            <a:srgbClr val="5E524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6266181" y="1002253"/>
            <a:ext cx="5201919" cy="593029"/>
          </a:xfrm>
          <a:prstGeom prst="rect">
            <a:avLst/>
          </a:prstGeom>
          <a:solidFill>
            <a:srgbClr val="5E524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256023" y="1120292"/>
            <a:ext cx="41376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5E5240"/>
                </a:solidFill>
              </a:rPr>
              <a:t>음식 </a:t>
            </a:r>
            <a:r>
              <a:rPr lang="ko-KR" altLang="en-US" b="1" dirty="0" smtClean="0">
                <a:solidFill>
                  <a:srgbClr val="821C1C"/>
                </a:solidFill>
              </a:rPr>
              <a:t>배달</a:t>
            </a:r>
            <a:r>
              <a:rPr lang="ko-KR" altLang="en-US" b="1" dirty="0" smtClean="0">
                <a:solidFill>
                  <a:srgbClr val="5E5240"/>
                </a:solidFill>
              </a:rPr>
              <a:t> 시장 규모 빠른 속도로 증가</a:t>
            </a:r>
            <a:endParaRPr lang="ko-KR" altLang="en-US" dirty="0">
              <a:solidFill>
                <a:srgbClr val="5E5240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7542098" y="1140930"/>
            <a:ext cx="26500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5E5240"/>
                </a:solidFill>
              </a:rPr>
              <a:t>업종별 창 </a:t>
            </a:r>
            <a:r>
              <a:rPr lang="en-US" altLang="ko-KR" b="1" dirty="0" smtClean="0">
                <a:solidFill>
                  <a:srgbClr val="5E5240"/>
                </a:solidFill>
              </a:rPr>
              <a:t>· </a:t>
            </a:r>
            <a:r>
              <a:rPr lang="ko-KR" altLang="en-US" b="1" dirty="0" err="1" smtClean="0">
                <a:solidFill>
                  <a:srgbClr val="821C1C"/>
                </a:solidFill>
              </a:rPr>
              <a:t>폐업</a:t>
            </a:r>
            <a:r>
              <a:rPr lang="ko-KR" altLang="en-US" b="1" dirty="0" err="1" smtClean="0">
                <a:solidFill>
                  <a:srgbClr val="5E5240"/>
                </a:solidFill>
              </a:rPr>
              <a:t>률</a:t>
            </a:r>
            <a:r>
              <a:rPr lang="ko-KR" altLang="en-US" b="1" dirty="0" smtClean="0">
                <a:solidFill>
                  <a:srgbClr val="5E5240"/>
                </a:solidFill>
              </a:rPr>
              <a:t> 현황</a:t>
            </a:r>
            <a:endParaRPr lang="ko-KR" altLang="en-US" dirty="0">
              <a:solidFill>
                <a:srgbClr val="5E5240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1745295" y="5940578"/>
            <a:ext cx="87014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따라서 빅데이터 분석을 통해 </a:t>
            </a:r>
            <a:r>
              <a:rPr lang="ko-KR" altLang="en-US" b="1" dirty="0" smtClean="0">
                <a:solidFill>
                  <a:schemeClr val="bg1"/>
                </a:solidFill>
              </a:rPr>
              <a:t>배달 음식점 </a:t>
            </a:r>
            <a:r>
              <a:rPr lang="ko-KR" altLang="en-US" b="1" dirty="0" err="1">
                <a:solidFill>
                  <a:schemeClr val="bg1"/>
                </a:solidFill>
              </a:rPr>
              <a:t>폐업률을</a:t>
            </a:r>
            <a:r>
              <a:rPr lang="ko-KR" altLang="en-US" b="1" dirty="0">
                <a:solidFill>
                  <a:schemeClr val="bg1"/>
                </a:solidFill>
              </a:rPr>
              <a:t> 낮추는데 그 목적을 두고자 함 </a:t>
            </a:r>
          </a:p>
        </p:txBody>
      </p:sp>
    </p:spTree>
    <p:extLst>
      <p:ext uri="{BB962C8B-B14F-4D97-AF65-F5344CB8AC3E}">
        <p14:creationId xmlns:p14="http://schemas.microsoft.com/office/powerpoint/2010/main" val="1746780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/>
          <p:cNvSpPr txBox="1">
            <a:spLocks/>
          </p:cNvSpPr>
          <p:nvPr/>
        </p:nvSpPr>
        <p:spPr>
          <a:xfrm>
            <a:off x="418589" y="291053"/>
            <a:ext cx="7207217" cy="711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 smtClean="0">
                <a:solidFill>
                  <a:srgbClr val="5E5240"/>
                </a:solidFill>
              </a:rPr>
              <a:t>1. </a:t>
            </a:r>
            <a:r>
              <a:rPr lang="ko-KR" altLang="en-US" sz="2400" b="1" dirty="0" smtClean="0">
                <a:solidFill>
                  <a:srgbClr val="5E5240"/>
                </a:solidFill>
              </a:rPr>
              <a:t>프로젝트 소개  </a:t>
            </a:r>
            <a:r>
              <a:rPr lang="ko-KR" altLang="en-US" sz="1800" dirty="0" smtClean="0">
                <a:solidFill>
                  <a:srgbClr val="5E5240"/>
                </a:solidFill>
              </a:rPr>
              <a:t>데이터 소개</a:t>
            </a:r>
            <a:endParaRPr lang="ko-KR" altLang="en-US" sz="1800" b="1" dirty="0">
              <a:solidFill>
                <a:srgbClr val="5E5240"/>
              </a:solidFill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4296229" y="646653"/>
            <a:ext cx="7057571" cy="1"/>
          </a:xfrm>
          <a:prstGeom prst="line">
            <a:avLst/>
          </a:prstGeom>
          <a:ln w="34925">
            <a:solidFill>
              <a:srgbClr val="5E52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제목 1"/>
          <p:cNvSpPr txBox="1">
            <a:spLocks/>
          </p:cNvSpPr>
          <p:nvPr/>
        </p:nvSpPr>
        <p:spPr>
          <a:xfrm>
            <a:off x="6654786" y="7802156"/>
            <a:ext cx="5476388" cy="4669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b="1" dirty="0" err="1" smtClean="0">
                <a:solidFill>
                  <a:srgbClr val="5E5240"/>
                </a:solidFill>
              </a:rPr>
              <a:t>폐업률에</a:t>
            </a:r>
            <a:r>
              <a:rPr lang="ko-KR" altLang="en-US" sz="2000" b="1" dirty="0" smtClean="0">
                <a:solidFill>
                  <a:srgbClr val="5E5240"/>
                </a:solidFill>
              </a:rPr>
              <a:t> 미치는 요소</a:t>
            </a:r>
            <a:endParaRPr lang="ko-KR" altLang="en-US" sz="2000" b="1" dirty="0">
              <a:solidFill>
                <a:srgbClr val="5E5240"/>
              </a:solidFill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723900" y="1733959"/>
            <a:ext cx="10744200" cy="3241041"/>
            <a:chOff x="609600" y="2232842"/>
            <a:chExt cx="10744200" cy="2946400"/>
          </a:xfrm>
        </p:grpSpPr>
        <p:sp>
          <p:nvSpPr>
            <p:cNvPr id="14" name="직사각형 13"/>
            <p:cNvSpPr/>
            <p:nvPr/>
          </p:nvSpPr>
          <p:spPr>
            <a:xfrm>
              <a:off x="609600" y="2232842"/>
              <a:ext cx="5201919" cy="2946400"/>
            </a:xfrm>
            <a:prstGeom prst="rect">
              <a:avLst/>
            </a:prstGeom>
            <a:noFill/>
            <a:ln>
              <a:solidFill>
                <a:srgbClr val="5E52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6151881" y="2232842"/>
              <a:ext cx="5201919" cy="2946400"/>
            </a:xfrm>
            <a:prstGeom prst="rect">
              <a:avLst/>
            </a:prstGeom>
            <a:noFill/>
            <a:ln>
              <a:solidFill>
                <a:srgbClr val="5E52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직사각형 17"/>
          <p:cNvSpPr/>
          <p:nvPr/>
        </p:nvSpPr>
        <p:spPr>
          <a:xfrm>
            <a:off x="723900" y="5117397"/>
            <a:ext cx="10744200" cy="1380085"/>
          </a:xfrm>
          <a:prstGeom prst="rect">
            <a:avLst/>
          </a:prstGeom>
          <a:solidFill>
            <a:srgbClr val="5E5240"/>
          </a:solidFill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6674072" y="4657697"/>
            <a:ext cx="438613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5E5240"/>
                </a:solidFill>
              </a:rPr>
              <a:t>출처 : 국내 자영업의 </a:t>
            </a:r>
            <a:r>
              <a:rPr lang="ko-KR" altLang="en-US" sz="1400" dirty="0" err="1">
                <a:solidFill>
                  <a:srgbClr val="5E5240"/>
                </a:solidFill>
              </a:rPr>
              <a:t>폐업률</a:t>
            </a:r>
            <a:r>
              <a:rPr lang="ko-KR" altLang="en-US" sz="1400" dirty="0">
                <a:solidFill>
                  <a:srgbClr val="5E5240"/>
                </a:solidFill>
              </a:rPr>
              <a:t> 결정요인 분석 </a:t>
            </a:r>
            <a:r>
              <a:rPr lang="en-US" altLang="ko-KR" sz="1400" dirty="0">
                <a:solidFill>
                  <a:srgbClr val="5E5240"/>
                </a:solidFill>
              </a:rPr>
              <a:t>/ </a:t>
            </a:r>
            <a:r>
              <a:rPr lang="ko-KR" altLang="en-US" sz="1400" dirty="0" err="1">
                <a:solidFill>
                  <a:srgbClr val="5E5240"/>
                </a:solidFill>
              </a:rPr>
              <a:t>남윤미</a:t>
            </a:r>
            <a:endParaRPr lang="ko-KR" altLang="en-US" sz="1400" dirty="0">
              <a:solidFill>
                <a:srgbClr val="5E5240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1131791" y="4657697"/>
            <a:ext cx="438613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5E5240"/>
                </a:solidFill>
              </a:rPr>
              <a:t>출처 : 국내 자영업의 </a:t>
            </a:r>
            <a:r>
              <a:rPr lang="ko-KR" altLang="en-US" sz="1400" dirty="0" err="1">
                <a:solidFill>
                  <a:srgbClr val="5E5240"/>
                </a:solidFill>
              </a:rPr>
              <a:t>폐업률</a:t>
            </a:r>
            <a:r>
              <a:rPr lang="ko-KR" altLang="en-US" sz="1400" dirty="0">
                <a:solidFill>
                  <a:srgbClr val="5E5240"/>
                </a:solidFill>
              </a:rPr>
              <a:t> 결정요인 분석 </a:t>
            </a:r>
            <a:r>
              <a:rPr lang="en-US" altLang="ko-KR" sz="1400" dirty="0">
                <a:solidFill>
                  <a:srgbClr val="5E5240"/>
                </a:solidFill>
              </a:rPr>
              <a:t>/ </a:t>
            </a:r>
            <a:r>
              <a:rPr lang="ko-KR" altLang="en-US" sz="1400" dirty="0" err="1">
                <a:solidFill>
                  <a:srgbClr val="5E5240"/>
                </a:solidFill>
              </a:rPr>
              <a:t>남윤미</a:t>
            </a:r>
            <a:endParaRPr lang="ko-KR" altLang="en-US" sz="1400" dirty="0">
              <a:solidFill>
                <a:srgbClr val="5E5240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728473" y="5405533"/>
            <a:ext cx="87350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폐업률에</a:t>
            </a:r>
            <a:r>
              <a:rPr lang="ko-KR" altLang="en-US" b="1" dirty="0" smtClean="0">
                <a:solidFill>
                  <a:schemeClr val="bg1"/>
                </a:solidFill>
              </a:rPr>
              <a:t> 미치는 영향은 크게 경기 반영 요소 </a:t>
            </a:r>
            <a:r>
              <a:rPr lang="en-US" altLang="ko-KR" b="1" dirty="0" smtClean="0">
                <a:solidFill>
                  <a:schemeClr val="bg1"/>
                </a:solidFill>
              </a:rPr>
              <a:t>/ </a:t>
            </a:r>
            <a:r>
              <a:rPr lang="ko-KR" altLang="en-US" b="1" dirty="0" err="1" smtClean="0">
                <a:solidFill>
                  <a:schemeClr val="bg1"/>
                </a:solidFill>
              </a:rPr>
              <a:t>비용관련</a:t>
            </a:r>
            <a:r>
              <a:rPr lang="ko-KR" altLang="en-US" b="1" dirty="0" smtClean="0">
                <a:solidFill>
                  <a:schemeClr val="bg1"/>
                </a:solidFill>
              </a:rPr>
              <a:t> 요소 등으로 나눌 수 있음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723900" y="1002253"/>
            <a:ext cx="5201919" cy="593029"/>
          </a:xfrm>
          <a:prstGeom prst="rect">
            <a:avLst/>
          </a:prstGeom>
          <a:solidFill>
            <a:srgbClr val="5E524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6266181" y="1002253"/>
            <a:ext cx="5201919" cy="593029"/>
          </a:xfrm>
          <a:prstGeom prst="rect">
            <a:avLst/>
          </a:prstGeom>
          <a:solidFill>
            <a:srgbClr val="5E524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1171866" y="1120292"/>
            <a:ext cx="43059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5E5240"/>
                </a:solidFill>
              </a:rPr>
              <a:t>[</a:t>
            </a:r>
            <a:r>
              <a:rPr lang="ko-KR" altLang="en-US" b="1" dirty="0" err="1">
                <a:solidFill>
                  <a:srgbClr val="5E5240"/>
                </a:solidFill>
              </a:rPr>
              <a:t>폐업률에</a:t>
            </a:r>
            <a:r>
              <a:rPr lang="ko-KR" altLang="en-US" b="1" dirty="0">
                <a:solidFill>
                  <a:srgbClr val="5E5240"/>
                </a:solidFill>
              </a:rPr>
              <a:t> 미치는 요소</a:t>
            </a:r>
            <a:r>
              <a:rPr lang="en-US" altLang="ko-KR" b="1" dirty="0" smtClean="0">
                <a:solidFill>
                  <a:srgbClr val="5E5240"/>
                </a:solidFill>
              </a:rPr>
              <a:t>]</a:t>
            </a:r>
            <a:r>
              <a:rPr lang="ko-KR" altLang="en-US" b="1" dirty="0" smtClean="0">
                <a:solidFill>
                  <a:srgbClr val="5E5240"/>
                </a:solidFill>
              </a:rPr>
              <a:t> </a:t>
            </a:r>
            <a:r>
              <a:rPr lang="ko-KR" altLang="en-US" b="1" dirty="0" smtClean="0">
                <a:solidFill>
                  <a:srgbClr val="821C1C"/>
                </a:solidFill>
              </a:rPr>
              <a:t>경기 반영 요소</a:t>
            </a:r>
            <a:endParaRPr lang="ko-KR" altLang="en-US" dirty="0">
              <a:solidFill>
                <a:srgbClr val="5E5240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6755825" y="1140930"/>
            <a:ext cx="42226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b="1" dirty="0">
                <a:solidFill>
                  <a:srgbClr val="5E5240"/>
                </a:solidFill>
              </a:rPr>
              <a:t>[</a:t>
            </a:r>
            <a:r>
              <a:rPr lang="ko-KR" altLang="en-US" b="1" dirty="0" err="1">
                <a:solidFill>
                  <a:srgbClr val="5E5240"/>
                </a:solidFill>
              </a:rPr>
              <a:t>폐업률에</a:t>
            </a:r>
            <a:r>
              <a:rPr lang="ko-KR" altLang="en-US" b="1" dirty="0">
                <a:solidFill>
                  <a:srgbClr val="5E5240"/>
                </a:solidFill>
              </a:rPr>
              <a:t> 미치는 요소</a:t>
            </a:r>
            <a:r>
              <a:rPr lang="en-US" altLang="ko-KR" b="1" dirty="0">
                <a:solidFill>
                  <a:srgbClr val="5E5240"/>
                </a:solidFill>
              </a:rPr>
              <a:t>]</a:t>
            </a:r>
            <a:r>
              <a:rPr lang="ko-KR" altLang="en-US" b="1" dirty="0">
                <a:solidFill>
                  <a:srgbClr val="5E5240"/>
                </a:solidFill>
              </a:rPr>
              <a:t> </a:t>
            </a:r>
            <a:r>
              <a:rPr lang="ko-KR" altLang="en-US" b="1" dirty="0" smtClean="0">
                <a:solidFill>
                  <a:srgbClr val="821C1C"/>
                </a:solidFill>
              </a:rPr>
              <a:t>비용 관련 </a:t>
            </a:r>
            <a:r>
              <a:rPr lang="ko-KR" altLang="en-US" b="1" dirty="0">
                <a:solidFill>
                  <a:srgbClr val="821C1C"/>
                </a:solidFill>
              </a:rPr>
              <a:t>요소</a:t>
            </a:r>
            <a:endParaRPr lang="ko-KR" altLang="en-US" dirty="0">
              <a:solidFill>
                <a:srgbClr val="5E5240"/>
              </a:solidFill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1329761" y="2833419"/>
            <a:ext cx="1779270" cy="1809238"/>
          </a:xfrm>
          <a:prstGeom prst="ellipse">
            <a:avLst/>
          </a:prstGeom>
          <a:solidFill>
            <a:srgbClr val="821C1C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bg2">
                    <a:lumMod val="25000"/>
                  </a:schemeClr>
                </a:solidFill>
              </a:rPr>
              <a:t>지역 내</a:t>
            </a:r>
            <a:endParaRPr lang="en-US" altLang="ko-KR" b="1" dirty="0" smtClean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bg2">
                    <a:lumMod val="25000"/>
                  </a:schemeClr>
                </a:solidFill>
              </a:rPr>
              <a:t>총생산</a:t>
            </a:r>
            <a:endParaRPr lang="ko-KR" altLang="en-US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4" name="타원 33"/>
          <p:cNvSpPr/>
          <p:nvPr/>
        </p:nvSpPr>
        <p:spPr>
          <a:xfrm>
            <a:off x="3604859" y="2903706"/>
            <a:ext cx="1779270" cy="1809238"/>
          </a:xfrm>
          <a:prstGeom prst="ellipse">
            <a:avLst/>
          </a:prstGeom>
          <a:solidFill>
            <a:srgbClr val="821C1C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 smtClean="0">
                <a:solidFill>
                  <a:schemeClr val="bg2">
                    <a:lumMod val="25000"/>
                  </a:schemeClr>
                </a:solidFill>
              </a:rPr>
              <a:t>지역인구</a:t>
            </a:r>
            <a:endParaRPr lang="en-US" altLang="ko-KR" b="1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r>
              <a:rPr lang="ko-KR" altLang="en-US" b="1" dirty="0" err="1" smtClean="0">
                <a:solidFill>
                  <a:schemeClr val="bg2">
                    <a:lumMod val="25000"/>
                  </a:schemeClr>
                </a:solidFill>
              </a:rPr>
              <a:t>인구증감</a:t>
            </a:r>
            <a:endParaRPr lang="ko-KR" altLang="en-US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2430544" y="1888002"/>
            <a:ext cx="1779270" cy="1809238"/>
          </a:xfrm>
          <a:prstGeom prst="ellipse">
            <a:avLst/>
          </a:prstGeom>
          <a:solidFill>
            <a:srgbClr val="821C1C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bg2">
                    <a:lumMod val="25000"/>
                  </a:schemeClr>
                </a:solidFill>
              </a:rPr>
              <a:t>소비자</a:t>
            </a:r>
            <a:endParaRPr lang="en-US" altLang="ko-KR" b="1" dirty="0" smtClean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bg2">
                    <a:lumMod val="25000"/>
                  </a:schemeClr>
                </a:solidFill>
              </a:rPr>
              <a:t>물가지수</a:t>
            </a:r>
            <a:endParaRPr lang="ko-KR" altLang="en-US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6" name="타원 35"/>
          <p:cNvSpPr/>
          <p:nvPr/>
        </p:nvSpPr>
        <p:spPr>
          <a:xfrm>
            <a:off x="7179453" y="2412443"/>
            <a:ext cx="1836663" cy="1867598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>
                <a:solidFill>
                  <a:schemeClr val="bg2">
                    <a:lumMod val="25000"/>
                  </a:schemeClr>
                </a:solidFill>
              </a:rPr>
              <a:t>임대료</a:t>
            </a:r>
          </a:p>
        </p:txBody>
      </p:sp>
      <p:sp>
        <p:nvSpPr>
          <p:cNvPr id="37" name="타원 36"/>
          <p:cNvSpPr/>
          <p:nvPr/>
        </p:nvSpPr>
        <p:spPr>
          <a:xfrm>
            <a:off x="8535513" y="2477186"/>
            <a:ext cx="1836663" cy="1867598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bg2">
                    <a:lumMod val="25000"/>
                  </a:schemeClr>
                </a:solidFill>
              </a:rPr>
              <a:t>대출</a:t>
            </a:r>
            <a:endParaRPr lang="en-US" altLang="ko-KR" b="1" dirty="0" smtClean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bg2">
                    <a:lumMod val="25000"/>
                  </a:schemeClr>
                </a:solidFill>
              </a:rPr>
              <a:t>이자율</a:t>
            </a:r>
            <a:endParaRPr lang="ko-KR" altLang="en-US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1976154" y="5843683"/>
            <a:ext cx="82397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지역내 경기 및 임대료 등의 항목은 필연적으로 </a:t>
            </a:r>
            <a:r>
              <a:rPr lang="ko-KR" altLang="en-US" b="1" dirty="0" err="1" smtClean="0">
                <a:solidFill>
                  <a:schemeClr val="bg1"/>
                </a:solidFill>
              </a:rPr>
              <a:t>업장의</a:t>
            </a:r>
            <a:r>
              <a:rPr lang="ko-KR" altLang="en-US" b="1" dirty="0" smtClean="0">
                <a:solidFill>
                  <a:schemeClr val="bg1"/>
                </a:solidFill>
              </a:rPr>
              <a:t> 입지와 결부 되어 있음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2088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/>
          <p:cNvSpPr txBox="1">
            <a:spLocks/>
          </p:cNvSpPr>
          <p:nvPr/>
        </p:nvSpPr>
        <p:spPr>
          <a:xfrm>
            <a:off x="418589" y="291053"/>
            <a:ext cx="7207217" cy="711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 smtClean="0">
                <a:solidFill>
                  <a:srgbClr val="5E5240"/>
                </a:solidFill>
              </a:rPr>
              <a:t>2. </a:t>
            </a:r>
            <a:r>
              <a:rPr lang="ko-KR" altLang="en-US" sz="2400" b="1" dirty="0" err="1" smtClean="0">
                <a:solidFill>
                  <a:srgbClr val="5E5240"/>
                </a:solidFill>
              </a:rPr>
              <a:t>분석과정</a:t>
            </a:r>
            <a:r>
              <a:rPr lang="ko-KR" altLang="en-US" sz="2400" b="1" dirty="0" smtClean="0">
                <a:solidFill>
                  <a:srgbClr val="5E5240"/>
                </a:solidFill>
              </a:rPr>
              <a:t> </a:t>
            </a:r>
            <a:r>
              <a:rPr lang="ko-KR" altLang="en-US" sz="1800" dirty="0" smtClean="0">
                <a:solidFill>
                  <a:srgbClr val="5E5240"/>
                </a:solidFill>
              </a:rPr>
              <a:t>데이터시각화 </a:t>
            </a:r>
            <a:r>
              <a:rPr lang="en-US" altLang="ko-KR" sz="1800" dirty="0">
                <a:solidFill>
                  <a:srgbClr val="5E5240"/>
                </a:solidFill>
              </a:rPr>
              <a:t>1</a:t>
            </a:r>
            <a:endParaRPr lang="ko-KR" altLang="en-US" sz="1800" b="1" dirty="0">
              <a:solidFill>
                <a:srgbClr val="5E5240"/>
              </a:solidFill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962400" y="646653"/>
            <a:ext cx="7391400" cy="1"/>
          </a:xfrm>
          <a:prstGeom prst="line">
            <a:avLst/>
          </a:prstGeom>
          <a:ln w="34925">
            <a:solidFill>
              <a:srgbClr val="5E52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/>
          <p:cNvGrpSpPr/>
          <p:nvPr/>
        </p:nvGrpSpPr>
        <p:grpSpPr>
          <a:xfrm>
            <a:off x="723900" y="1733959"/>
            <a:ext cx="10744200" cy="3241041"/>
            <a:chOff x="609600" y="2232842"/>
            <a:chExt cx="10744200" cy="2946400"/>
          </a:xfrm>
        </p:grpSpPr>
        <p:sp>
          <p:nvSpPr>
            <p:cNvPr id="14" name="직사각형 13"/>
            <p:cNvSpPr/>
            <p:nvPr/>
          </p:nvSpPr>
          <p:spPr>
            <a:xfrm>
              <a:off x="609600" y="2232842"/>
              <a:ext cx="5201919" cy="2946400"/>
            </a:xfrm>
            <a:prstGeom prst="rect">
              <a:avLst/>
            </a:prstGeom>
            <a:noFill/>
            <a:ln>
              <a:solidFill>
                <a:srgbClr val="5E52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6151881" y="2232842"/>
              <a:ext cx="5201919" cy="2946400"/>
            </a:xfrm>
            <a:prstGeom prst="rect">
              <a:avLst/>
            </a:prstGeom>
            <a:noFill/>
            <a:ln>
              <a:solidFill>
                <a:srgbClr val="5E52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직사각형 17"/>
          <p:cNvSpPr/>
          <p:nvPr/>
        </p:nvSpPr>
        <p:spPr>
          <a:xfrm>
            <a:off x="723900" y="5117397"/>
            <a:ext cx="10744200" cy="1380085"/>
          </a:xfrm>
          <a:prstGeom prst="rect">
            <a:avLst/>
          </a:prstGeom>
          <a:solidFill>
            <a:srgbClr val="5E5240"/>
          </a:solidFill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7942848" y="4657697"/>
            <a:ext cx="184858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5E5240"/>
                </a:solidFill>
              </a:rPr>
              <a:t>출처 : 국가통계포털 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2400567" y="4657697"/>
            <a:ext cx="18485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5E5240"/>
                </a:solidFill>
              </a:rPr>
              <a:t>출처 : 국가통계포털 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2634973" y="5259483"/>
            <a:ext cx="692208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업계 동향을 보기 위해 외식산업 경기 전망 지수 데이터를 시각화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전체 전망 지수 및 다양한 업종 데이터 비교 검토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8943974" y="2797176"/>
            <a:ext cx="2162176" cy="939800"/>
          </a:xfrm>
          <a:prstGeom prst="rect">
            <a:avLst/>
          </a:prstGeom>
          <a:solidFill>
            <a:srgbClr val="FFC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723900" y="1002253"/>
            <a:ext cx="5201919" cy="593029"/>
          </a:xfrm>
          <a:prstGeom prst="rect">
            <a:avLst/>
          </a:prstGeom>
          <a:solidFill>
            <a:srgbClr val="5E524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6266181" y="1002253"/>
            <a:ext cx="5201919" cy="593029"/>
          </a:xfrm>
          <a:prstGeom prst="rect">
            <a:avLst/>
          </a:prstGeom>
          <a:solidFill>
            <a:srgbClr val="5E524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1887606" y="1120292"/>
            <a:ext cx="28745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5E5240"/>
                </a:solidFill>
              </a:rPr>
              <a:t>외식산업경기전망지수 </a:t>
            </a:r>
            <a:r>
              <a:rPr lang="en-US" altLang="ko-KR" b="1" dirty="0" smtClean="0">
                <a:solidFill>
                  <a:srgbClr val="821C1C"/>
                </a:solidFill>
              </a:rPr>
              <a:t>(1)</a:t>
            </a:r>
            <a:endParaRPr lang="ko-KR" altLang="en-US" dirty="0">
              <a:solidFill>
                <a:srgbClr val="5E5240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7429888" y="1140930"/>
            <a:ext cx="28745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5E5240"/>
                </a:solidFill>
              </a:rPr>
              <a:t>외식산업경기전망지수 </a:t>
            </a:r>
            <a:r>
              <a:rPr lang="en-US" altLang="ko-KR" b="1" dirty="0" smtClean="0">
                <a:solidFill>
                  <a:srgbClr val="821C1C"/>
                </a:solidFill>
              </a:rPr>
              <a:t>(2)</a:t>
            </a:r>
            <a:endParaRPr lang="ko-KR" altLang="en-US" b="1" dirty="0">
              <a:solidFill>
                <a:srgbClr val="5E5240"/>
              </a:solidFill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8641" y="1858526"/>
            <a:ext cx="4216997" cy="2822082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973" y="1857756"/>
            <a:ext cx="4539127" cy="2822851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306831" y="5997725"/>
            <a:ext cx="99187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다른 업종과 달리 치킨 업종은 경기전망 지수와 추세 흐름이 독립적으로 작용하는 것으로 보임 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3482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/>
          <p:cNvSpPr/>
          <p:nvPr/>
        </p:nvSpPr>
        <p:spPr>
          <a:xfrm>
            <a:off x="6754730" y="4243536"/>
            <a:ext cx="2162176" cy="1007914"/>
          </a:xfrm>
          <a:prstGeom prst="rect">
            <a:avLst/>
          </a:prstGeom>
          <a:solidFill>
            <a:srgbClr val="FFC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제목 1"/>
          <p:cNvSpPr txBox="1">
            <a:spLocks/>
          </p:cNvSpPr>
          <p:nvPr/>
        </p:nvSpPr>
        <p:spPr>
          <a:xfrm>
            <a:off x="418589" y="291053"/>
            <a:ext cx="7207217" cy="711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 smtClean="0">
                <a:solidFill>
                  <a:srgbClr val="5E5240"/>
                </a:solidFill>
              </a:rPr>
              <a:t>2. </a:t>
            </a:r>
            <a:r>
              <a:rPr lang="ko-KR" altLang="en-US" sz="2400" b="1" dirty="0" err="1" smtClean="0">
                <a:solidFill>
                  <a:srgbClr val="5E5240"/>
                </a:solidFill>
              </a:rPr>
              <a:t>분석과정</a:t>
            </a:r>
            <a:r>
              <a:rPr lang="ko-KR" altLang="en-US" sz="2400" b="1" dirty="0" smtClean="0">
                <a:solidFill>
                  <a:srgbClr val="5E5240"/>
                </a:solidFill>
              </a:rPr>
              <a:t> </a:t>
            </a:r>
            <a:r>
              <a:rPr lang="ko-KR" altLang="en-US" sz="1800" dirty="0" smtClean="0">
                <a:solidFill>
                  <a:srgbClr val="5E5240"/>
                </a:solidFill>
              </a:rPr>
              <a:t>데이터시각화 </a:t>
            </a:r>
            <a:r>
              <a:rPr lang="en-US" altLang="ko-KR" sz="1800" dirty="0" smtClean="0">
                <a:solidFill>
                  <a:srgbClr val="5E5240"/>
                </a:solidFill>
              </a:rPr>
              <a:t>2</a:t>
            </a:r>
            <a:endParaRPr lang="ko-KR" altLang="en-US" sz="1800" b="1" dirty="0">
              <a:solidFill>
                <a:srgbClr val="5E5240"/>
              </a:solidFill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4122057" y="646653"/>
            <a:ext cx="7231743" cy="1"/>
          </a:xfrm>
          <a:prstGeom prst="line">
            <a:avLst/>
          </a:prstGeom>
          <a:ln w="34925">
            <a:solidFill>
              <a:srgbClr val="5E52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/>
          <p:cNvGrpSpPr/>
          <p:nvPr/>
        </p:nvGrpSpPr>
        <p:grpSpPr>
          <a:xfrm>
            <a:off x="723900" y="1733959"/>
            <a:ext cx="10744200" cy="4653595"/>
            <a:chOff x="609600" y="2232842"/>
            <a:chExt cx="10744200" cy="2946400"/>
          </a:xfrm>
        </p:grpSpPr>
        <p:sp>
          <p:nvSpPr>
            <p:cNvPr id="14" name="직사각형 13"/>
            <p:cNvSpPr/>
            <p:nvPr/>
          </p:nvSpPr>
          <p:spPr>
            <a:xfrm>
              <a:off x="609600" y="2232842"/>
              <a:ext cx="5201919" cy="2946400"/>
            </a:xfrm>
            <a:prstGeom prst="rect">
              <a:avLst/>
            </a:prstGeom>
            <a:noFill/>
            <a:ln>
              <a:solidFill>
                <a:srgbClr val="5E52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6151881" y="2232842"/>
              <a:ext cx="5201919" cy="2946400"/>
            </a:xfrm>
            <a:prstGeom prst="rect">
              <a:avLst/>
            </a:prstGeom>
            <a:noFill/>
            <a:ln>
              <a:solidFill>
                <a:srgbClr val="5E52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1" name="직사각형 20"/>
          <p:cNvSpPr/>
          <p:nvPr/>
        </p:nvSpPr>
        <p:spPr>
          <a:xfrm>
            <a:off x="8087120" y="1823997"/>
            <a:ext cx="15600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b="1" dirty="0" smtClean="0">
                <a:solidFill>
                  <a:srgbClr val="821C1C"/>
                </a:solidFill>
              </a:rPr>
              <a:t>일반 음식점 외</a:t>
            </a:r>
            <a:endParaRPr lang="ko-KR" altLang="en-US" sz="1600" b="1" dirty="0">
              <a:solidFill>
                <a:srgbClr val="821C1C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2683499" y="1823998"/>
            <a:ext cx="12827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b="1" dirty="0" smtClean="0">
                <a:solidFill>
                  <a:srgbClr val="821C1C"/>
                </a:solidFill>
              </a:rPr>
              <a:t>일반 음식점</a:t>
            </a:r>
            <a:endParaRPr lang="ko-KR" altLang="en-US" sz="1600" b="1" dirty="0">
              <a:solidFill>
                <a:srgbClr val="821C1C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723900" y="1002253"/>
            <a:ext cx="10744200" cy="593029"/>
          </a:xfrm>
          <a:prstGeom prst="rect">
            <a:avLst/>
          </a:prstGeom>
          <a:solidFill>
            <a:srgbClr val="5E524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4265214" y="1120292"/>
            <a:ext cx="3661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5E5240"/>
                </a:solidFill>
              </a:rPr>
              <a:t>음식점의 사업장 </a:t>
            </a:r>
            <a:r>
              <a:rPr lang="ko-KR" altLang="en-US" b="1" dirty="0" err="1" smtClean="0">
                <a:solidFill>
                  <a:srgbClr val="5E5240"/>
                </a:solidFill>
              </a:rPr>
              <a:t>임차현황</a:t>
            </a:r>
            <a:r>
              <a:rPr lang="ko-KR" altLang="en-US" b="1" dirty="0" smtClean="0">
                <a:solidFill>
                  <a:srgbClr val="5E5240"/>
                </a:solidFill>
              </a:rPr>
              <a:t> 데이터</a:t>
            </a:r>
            <a:endParaRPr lang="ko-KR" altLang="en-US" dirty="0">
              <a:solidFill>
                <a:srgbClr val="5E5240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042" y="2164165"/>
            <a:ext cx="4191702" cy="4150819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4730" y="2164165"/>
            <a:ext cx="4232585" cy="4150819"/>
          </a:xfrm>
          <a:prstGeom prst="rect">
            <a:avLst/>
          </a:prstGeom>
        </p:spPr>
      </p:pic>
      <p:sp>
        <p:nvSpPr>
          <p:cNvPr id="28" name="직사각형 27"/>
          <p:cNvSpPr/>
          <p:nvPr/>
        </p:nvSpPr>
        <p:spPr>
          <a:xfrm>
            <a:off x="9644318" y="1181847"/>
            <a:ext cx="17860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 smtClean="0">
                <a:solidFill>
                  <a:srgbClr val="5E5240"/>
                </a:solidFill>
              </a:rPr>
              <a:t>출처 : 국가통계포털</a:t>
            </a:r>
            <a:endParaRPr lang="ko-KR" altLang="en-US" sz="1400" dirty="0">
              <a:solidFill>
                <a:srgbClr val="5E52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1919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723900" y="1733959"/>
            <a:ext cx="10744200" cy="3846919"/>
          </a:xfrm>
          <a:prstGeom prst="rect">
            <a:avLst/>
          </a:prstGeom>
          <a:noFill/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723900" y="5783200"/>
            <a:ext cx="10744200" cy="714282"/>
          </a:xfrm>
          <a:prstGeom prst="rect">
            <a:avLst/>
          </a:prstGeom>
          <a:solidFill>
            <a:srgbClr val="5E5240"/>
          </a:solidFill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4001525" y="5955675"/>
            <a:ext cx="41889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음식점 전체 기준 </a:t>
            </a:r>
            <a:r>
              <a:rPr lang="en-US" altLang="ko-KR" b="1" dirty="0" smtClean="0">
                <a:solidFill>
                  <a:schemeClr val="bg1"/>
                </a:solidFill>
              </a:rPr>
              <a:t>5</a:t>
            </a:r>
            <a:r>
              <a:rPr lang="ko-KR" altLang="en-US" b="1" dirty="0" smtClean="0">
                <a:solidFill>
                  <a:schemeClr val="bg1"/>
                </a:solidFill>
              </a:rPr>
              <a:t>천만원 미만이 다수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723900" y="1002253"/>
            <a:ext cx="10744200" cy="593029"/>
          </a:xfrm>
          <a:prstGeom prst="rect">
            <a:avLst/>
          </a:prstGeom>
          <a:solidFill>
            <a:srgbClr val="5E524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4957711" y="1120292"/>
            <a:ext cx="22765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5E5240"/>
                </a:solidFill>
              </a:rPr>
              <a:t>임차 비용 현황 분석</a:t>
            </a:r>
            <a:endParaRPr lang="ko-KR" altLang="en-US" dirty="0">
              <a:solidFill>
                <a:srgbClr val="5E5240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74" y="1999926"/>
            <a:ext cx="3389518" cy="358095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1197" y="1999926"/>
            <a:ext cx="3370749" cy="3580952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3051" y="1999926"/>
            <a:ext cx="3370749" cy="3580952"/>
          </a:xfrm>
          <a:prstGeom prst="rect">
            <a:avLst/>
          </a:prstGeom>
        </p:spPr>
      </p:pic>
      <p:sp>
        <p:nvSpPr>
          <p:cNvPr id="24" name="직사각형 23"/>
          <p:cNvSpPr/>
          <p:nvPr/>
        </p:nvSpPr>
        <p:spPr>
          <a:xfrm>
            <a:off x="10101120" y="5285188"/>
            <a:ext cx="132921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000" dirty="0">
                <a:solidFill>
                  <a:srgbClr val="5E5240"/>
                </a:solidFill>
              </a:rPr>
              <a:t>출처 : 국가통계포털</a:t>
            </a:r>
          </a:p>
        </p:txBody>
      </p:sp>
      <p:cxnSp>
        <p:nvCxnSpPr>
          <p:cNvPr id="15" name="직선 연결선 14"/>
          <p:cNvCxnSpPr/>
          <p:nvPr/>
        </p:nvCxnSpPr>
        <p:spPr>
          <a:xfrm>
            <a:off x="4296229" y="646653"/>
            <a:ext cx="7057571" cy="1"/>
          </a:xfrm>
          <a:prstGeom prst="line">
            <a:avLst/>
          </a:prstGeom>
          <a:ln w="34925">
            <a:solidFill>
              <a:srgbClr val="5E52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제목 1"/>
          <p:cNvSpPr txBox="1">
            <a:spLocks/>
          </p:cNvSpPr>
          <p:nvPr/>
        </p:nvSpPr>
        <p:spPr>
          <a:xfrm>
            <a:off x="418590" y="291053"/>
            <a:ext cx="3877640" cy="711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 smtClean="0">
                <a:solidFill>
                  <a:srgbClr val="5E5240"/>
                </a:solidFill>
              </a:rPr>
              <a:t>2. </a:t>
            </a:r>
            <a:r>
              <a:rPr lang="ko-KR" altLang="en-US" sz="2400" b="1" dirty="0" err="1" smtClean="0">
                <a:solidFill>
                  <a:srgbClr val="5E5240"/>
                </a:solidFill>
              </a:rPr>
              <a:t>분석과정</a:t>
            </a:r>
            <a:r>
              <a:rPr lang="ko-KR" altLang="en-US" sz="2400" b="1" dirty="0" smtClean="0">
                <a:solidFill>
                  <a:srgbClr val="5E5240"/>
                </a:solidFill>
              </a:rPr>
              <a:t> </a:t>
            </a:r>
            <a:r>
              <a:rPr lang="ko-KR" altLang="en-US" sz="1800" dirty="0" smtClean="0">
                <a:solidFill>
                  <a:srgbClr val="5E5240"/>
                </a:solidFill>
              </a:rPr>
              <a:t>데이터시각화 </a:t>
            </a:r>
            <a:r>
              <a:rPr lang="en-US" altLang="ko-KR" sz="1800" dirty="0" smtClean="0">
                <a:solidFill>
                  <a:srgbClr val="5E5240"/>
                </a:solidFill>
              </a:rPr>
              <a:t>3</a:t>
            </a:r>
            <a:endParaRPr lang="ko-KR" altLang="en-US" sz="1800" b="1" dirty="0">
              <a:solidFill>
                <a:srgbClr val="5E52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273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723900" y="1733959"/>
            <a:ext cx="10744200" cy="3846919"/>
          </a:xfrm>
          <a:prstGeom prst="rect">
            <a:avLst/>
          </a:prstGeom>
          <a:noFill/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723900" y="5783200"/>
            <a:ext cx="10744200" cy="714282"/>
          </a:xfrm>
          <a:prstGeom prst="rect">
            <a:avLst/>
          </a:prstGeom>
          <a:solidFill>
            <a:srgbClr val="5E5240"/>
          </a:solidFill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723900" y="1002253"/>
            <a:ext cx="10744200" cy="593029"/>
          </a:xfrm>
          <a:prstGeom prst="rect">
            <a:avLst/>
          </a:prstGeom>
          <a:solidFill>
            <a:srgbClr val="5E524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4957711" y="1120292"/>
            <a:ext cx="22765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mtClean="0">
                <a:solidFill>
                  <a:srgbClr val="5E5240"/>
                </a:solidFill>
              </a:rPr>
              <a:t>임차 </a:t>
            </a:r>
            <a:r>
              <a:rPr lang="ko-KR" altLang="en-US" b="1" dirty="0" smtClean="0">
                <a:solidFill>
                  <a:srgbClr val="5E5240"/>
                </a:solidFill>
              </a:rPr>
              <a:t>비용 현황 분석</a:t>
            </a:r>
            <a:endParaRPr lang="ko-KR" altLang="en-US" dirty="0">
              <a:solidFill>
                <a:srgbClr val="5E5240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6193" y="2007685"/>
            <a:ext cx="3377607" cy="357319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013" y="2007685"/>
            <a:ext cx="3377607" cy="3573193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74" y="2007685"/>
            <a:ext cx="3377607" cy="3573193"/>
          </a:xfrm>
          <a:prstGeom prst="rect">
            <a:avLst/>
          </a:prstGeom>
        </p:spPr>
      </p:pic>
      <p:sp>
        <p:nvSpPr>
          <p:cNvPr id="28" name="직사각형 27"/>
          <p:cNvSpPr/>
          <p:nvPr/>
        </p:nvSpPr>
        <p:spPr>
          <a:xfrm>
            <a:off x="3301816" y="5955675"/>
            <a:ext cx="55883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음식점 전체 기준 보다 </a:t>
            </a:r>
            <a:r>
              <a:rPr lang="en-US" altLang="ko-KR" b="1" dirty="0" smtClean="0">
                <a:solidFill>
                  <a:schemeClr val="bg1"/>
                </a:solidFill>
              </a:rPr>
              <a:t>5</a:t>
            </a:r>
            <a:r>
              <a:rPr lang="ko-KR" altLang="en-US" b="1" dirty="0" smtClean="0">
                <a:solidFill>
                  <a:schemeClr val="bg1"/>
                </a:solidFill>
              </a:rPr>
              <a:t>천만원 미만 비율이 더 높음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0101120" y="5285188"/>
            <a:ext cx="132921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000" dirty="0">
                <a:solidFill>
                  <a:srgbClr val="5E5240"/>
                </a:solidFill>
              </a:rPr>
              <a:t>출처 : 국가통계포털</a:t>
            </a:r>
          </a:p>
        </p:txBody>
      </p:sp>
      <p:cxnSp>
        <p:nvCxnSpPr>
          <p:cNvPr id="13" name="직선 연결선 12"/>
          <p:cNvCxnSpPr/>
          <p:nvPr/>
        </p:nvCxnSpPr>
        <p:spPr>
          <a:xfrm>
            <a:off x="4296229" y="646653"/>
            <a:ext cx="7057571" cy="1"/>
          </a:xfrm>
          <a:prstGeom prst="line">
            <a:avLst/>
          </a:prstGeom>
          <a:ln w="34925">
            <a:solidFill>
              <a:srgbClr val="5E52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/>
          <p:cNvSpPr txBox="1">
            <a:spLocks/>
          </p:cNvSpPr>
          <p:nvPr/>
        </p:nvSpPr>
        <p:spPr>
          <a:xfrm>
            <a:off x="418590" y="291053"/>
            <a:ext cx="3877640" cy="711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 smtClean="0">
                <a:solidFill>
                  <a:srgbClr val="5E5240"/>
                </a:solidFill>
              </a:rPr>
              <a:t>2. </a:t>
            </a:r>
            <a:r>
              <a:rPr lang="ko-KR" altLang="en-US" sz="2400" b="1" dirty="0" err="1" smtClean="0">
                <a:solidFill>
                  <a:srgbClr val="5E5240"/>
                </a:solidFill>
              </a:rPr>
              <a:t>분석과정</a:t>
            </a:r>
            <a:r>
              <a:rPr lang="ko-KR" altLang="en-US" sz="2400" b="1" dirty="0" smtClean="0">
                <a:solidFill>
                  <a:srgbClr val="5E5240"/>
                </a:solidFill>
              </a:rPr>
              <a:t> </a:t>
            </a:r>
            <a:r>
              <a:rPr lang="ko-KR" altLang="en-US" sz="1800" dirty="0" smtClean="0">
                <a:solidFill>
                  <a:srgbClr val="5E5240"/>
                </a:solidFill>
              </a:rPr>
              <a:t>데이터시각화 </a:t>
            </a:r>
            <a:r>
              <a:rPr lang="en-US" altLang="ko-KR" sz="1800" dirty="0" smtClean="0">
                <a:solidFill>
                  <a:srgbClr val="5E5240"/>
                </a:solidFill>
              </a:rPr>
              <a:t>4</a:t>
            </a:r>
            <a:endParaRPr lang="ko-KR" altLang="en-US" sz="1800" b="1" dirty="0">
              <a:solidFill>
                <a:srgbClr val="5E52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00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/>
          <p:cNvSpPr txBox="1">
            <a:spLocks/>
          </p:cNvSpPr>
          <p:nvPr/>
        </p:nvSpPr>
        <p:spPr>
          <a:xfrm>
            <a:off x="6654786" y="7802156"/>
            <a:ext cx="5476388" cy="4669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b="1" dirty="0" err="1" smtClean="0">
                <a:solidFill>
                  <a:srgbClr val="5E5240"/>
                </a:solidFill>
              </a:rPr>
              <a:t>폐업률에</a:t>
            </a:r>
            <a:r>
              <a:rPr lang="ko-KR" altLang="en-US" sz="2000" b="1" dirty="0" smtClean="0">
                <a:solidFill>
                  <a:srgbClr val="5E5240"/>
                </a:solidFill>
              </a:rPr>
              <a:t> 미치는 요소</a:t>
            </a:r>
            <a:endParaRPr lang="ko-KR" altLang="en-US" sz="2000" b="1" dirty="0">
              <a:solidFill>
                <a:srgbClr val="5E5240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6674072" y="7219753"/>
            <a:ext cx="438613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rgbClr val="5E5240"/>
                </a:solidFill>
              </a:rPr>
              <a:t>출처 : 국내 자영업의 </a:t>
            </a:r>
            <a:r>
              <a:rPr lang="ko-KR" altLang="en-US" sz="1400" dirty="0" err="1">
                <a:solidFill>
                  <a:srgbClr val="5E5240"/>
                </a:solidFill>
              </a:rPr>
              <a:t>폐업률</a:t>
            </a:r>
            <a:r>
              <a:rPr lang="ko-KR" altLang="en-US" sz="1400" dirty="0">
                <a:solidFill>
                  <a:srgbClr val="5E5240"/>
                </a:solidFill>
              </a:rPr>
              <a:t> 결정요인 분석 </a:t>
            </a:r>
            <a:r>
              <a:rPr lang="en-US" altLang="ko-KR" sz="1400" dirty="0">
                <a:solidFill>
                  <a:srgbClr val="5E5240"/>
                </a:solidFill>
              </a:rPr>
              <a:t>/ </a:t>
            </a:r>
            <a:r>
              <a:rPr lang="ko-KR" altLang="en-US" sz="1400" dirty="0" err="1">
                <a:solidFill>
                  <a:srgbClr val="5E5240"/>
                </a:solidFill>
              </a:rPr>
              <a:t>남윤미</a:t>
            </a:r>
            <a:endParaRPr lang="ko-KR" altLang="en-US" sz="1400" dirty="0">
              <a:solidFill>
                <a:srgbClr val="5E5240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723900" y="1002253"/>
            <a:ext cx="10744200" cy="593029"/>
          </a:xfrm>
          <a:prstGeom prst="rect">
            <a:avLst/>
          </a:prstGeom>
          <a:solidFill>
            <a:srgbClr val="5E524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4734092" y="1120292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5E5240"/>
                </a:solidFill>
              </a:rPr>
              <a:t>맛 </a:t>
            </a:r>
            <a:r>
              <a:rPr lang="en-US" altLang="ko-KR" b="1" dirty="0" smtClean="0">
                <a:solidFill>
                  <a:srgbClr val="5E5240"/>
                </a:solidFill>
              </a:rPr>
              <a:t>/ </a:t>
            </a:r>
            <a:r>
              <a:rPr lang="ko-KR" altLang="en-US" b="1" dirty="0" smtClean="0">
                <a:solidFill>
                  <a:srgbClr val="5E5240"/>
                </a:solidFill>
              </a:rPr>
              <a:t>양 </a:t>
            </a:r>
            <a:r>
              <a:rPr lang="en-US" altLang="ko-KR" b="1" dirty="0" smtClean="0">
                <a:solidFill>
                  <a:srgbClr val="5E5240"/>
                </a:solidFill>
              </a:rPr>
              <a:t>/ </a:t>
            </a:r>
            <a:r>
              <a:rPr lang="ko-KR" altLang="en-US" b="1" dirty="0" smtClean="0">
                <a:solidFill>
                  <a:srgbClr val="5E5240"/>
                </a:solidFill>
              </a:rPr>
              <a:t>배달</a:t>
            </a:r>
            <a:r>
              <a:rPr lang="ko-KR" altLang="en-US" b="1" dirty="0" smtClean="0">
                <a:solidFill>
                  <a:srgbClr val="821C1C"/>
                </a:solidFill>
              </a:rPr>
              <a:t> 평점 비교</a:t>
            </a:r>
            <a:endParaRPr lang="ko-KR" altLang="en-US" dirty="0">
              <a:solidFill>
                <a:srgbClr val="5E5240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" y="2210896"/>
            <a:ext cx="3428512" cy="288716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6048" y="2210896"/>
            <a:ext cx="3428512" cy="288716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0355" y="2210896"/>
            <a:ext cx="3428512" cy="2887168"/>
          </a:xfrm>
          <a:prstGeom prst="rect">
            <a:avLst/>
          </a:prstGeom>
        </p:spPr>
      </p:pic>
      <p:sp>
        <p:nvSpPr>
          <p:cNvPr id="33" name="직사각형 32"/>
          <p:cNvSpPr/>
          <p:nvPr/>
        </p:nvSpPr>
        <p:spPr>
          <a:xfrm>
            <a:off x="723900" y="1733959"/>
            <a:ext cx="10744200" cy="3846919"/>
          </a:xfrm>
          <a:prstGeom prst="rect">
            <a:avLst/>
          </a:prstGeom>
          <a:noFill/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723900" y="5783200"/>
            <a:ext cx="10744200" cy="714282"/>
          </a:xfrm>
          <a:prstGeom prst="rect">
            <a:avLst/>
          </a:prstGeom>
          <a:solidFill>
            <a:srgbClr val="5E5240"/>
          </a:solidFill>
          <a:ln>
            <a:solidFill>
              <a:srgbClr val="5E5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/>
          <p:cNvSpPr/>
          <p:nvPr/>
        </p:nvSpPr>
        <p:spPr>
          <a:xfrm>
            <a:off x="2344031" y="5955675"/>
            <a:ext cx="75039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인사이트를</a:t>
            </a:r>
            <a:r>
              <a:rPr lang="ko-KR" altLang="en-US" b="1" dirty="0" smtClean="0">
                <a:solidFill>
                  <a:schemeClr val="bg1"/>
                </a:solidFill>
              </a:rPr>
              <a:t> 얻기 위한 과정으로 맛</a:t>
            </a:r>
            <a:r>
              <a:rPr lang="en-US" altLang="ko-KR" b="1" dirty="0" smtClean="0">
                <a:solidFill>
                  <a:schemeClr val="bg1"/>
                </a:solidFill>
              </a:rPr>
              <a:t>/</a:t>
            </a:r>
            <a:r>
              <a:rPr lang="ko-KR" altLang="en-US" b="1" dirty="0" smtClean="0">
                <a:solidFill>
                  <a:schemeClr val="bg1"/>
                </a:solidFill>
              </a:rPr>
              <a:t>양</a:t>
            </a:r>
            <a:r>
              <a:rPr lang="en-US" altLang="ko-KR" b="1" dirty="0" smtClean="0">
                <a:solidFill>
                  <a:schemeClr val="bg1"/>
                </a:solidFill>
              </a:rPr>
              <a:t>/</a:t>
            </a:r>
            <a:r>
              <a:rPr lang="ko-KR" altLang="en-US" b="1" dirty="0" smtClean="0">
                <a:solidFill>
                  <a:schemeClr val="bg1"/>
                </a:solidFill>
              </a:rPr>
              <a:t>배달 각각의 평점 빈도를 도출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4296229" y="646653"/>
            <a:ext cx="7057571" cy="1"/>
          </a:xfrm>
          <a:prstGeom prst="line">
            <a:avLst/>
          </a:prstGeom>
          <a:ln w="34925">
            <a:solidFill>
              <a:srgbClr val="5E524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제목 1"/>
          <p:cNvSpPr txBox="1">
            <a:spLocks/>
          </p:cNvSpPr>
          <p:nvPr/>
        </p:nvSpPr>
        <p:spPr>
          <a:xfrm>
            <a:off x="418590" y="291053"/>
            <a:ext cx="3877640" cy="711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 smtClean="0">
                <a:solidFill>
                  <a:srgbClr val="5E5240"/>
                </a:solidFill>
              </a:rPr>
              <a:t>2. </a:t>
            </a:r>
            <a:r>
              <a:rPr lang="ko-KR" altLang="en-US" sz="2400" b="1" dirty="0" err="1" smtClean="0">
                <a:solidFill>
                  <a:srgbClr val="5E5240"/>
                </a:solidFill>
              </a:rPr>
              <a:t>분석과정</a:t>
            </a:r>
            <a:r>
              <a:rPr lang="ko-KR" altLang="en-US" sz="2400" b="1" dirty="0" smtClean="0">
                <a:solidFill>
                  <a:srgbClr val="5E5240"/>
                </a:solidFill>
              </a:rPr>
              <a:t> </a:t>
            </a:r>
            <a:r>
              <a:rPr lang="ko-KR" altLang="en-US" sz="1800" dirty="0" smtClean="0">
                <a:solidFill>
                  <a:srgbClr val="5E5240"/>
                </a:solidFill>
              </a:rPr>
              <a:t>데이터시각화 </a:t>
            </a:r>
            <a:r>
              <a:rPr lang="en-US" altLang="ko-KR" sz="1800" dirty="0" smtClean="0">
                <a:solidFill>
                  <a:srgbClr val="5E5240"/>
                </a:solidFill>
              </a:rPr>
              <a:t>5</a:t>
            </a:r>
            <a:endParaRPr lang="ko-KR" altLang="en-US" sz="1800" b="1" dirty="0">
              <a:solidFill>
                <a:srgbClr val="5E52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1717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1188</TotalTime>
  <Words>537</Words>
  <Application>Microsoft Office PowerPoint</Application>
  <PresentationFormat>와이드스크린</PresentationFormat>
  <Paragraphs>123</Paragraphs>
  <Slides>18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Lim Kate</dc:creator>
  <cp:lastModifiedBy>504</cp:lastModifiedBy>
  <cp:revision>59</cp:revision>
  <dcterms:created xsi:type="dcterms:W3CDTF">2021-10-27T01:45:52Z</dcterms:created>
  <dcterms:modified xsi:type="dcterms:W3CDTF">2021-11-17T07:25:15Z</dcterms:modified>
</cp:coreProperties>
</file>

<file path=docProps/thumbnail.jpeg>
</file>